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264" r:id="rId9"/>
    <p:sldId id="265" r:id="rId10"/>
    <p:sldId id="267" r:id="rId11"/>
    <p:sldId id="269" r:id="rId12"/>
    <p:sldId id="268" r:id="rId13"/>
    <p:sldId id="270" r:id="rId14"/>
    <p:sldId id="271" r:id="rId15"/>
    <p:sldId id="272" r:id="rId16"/>
    <p:sldId id="273" r:id="rId17"/>
    <p:sldId id="274" r:id="rId18"/>
    <p:sldId id="275" r:id="rId19"/>
    <p:sldId id="276" r:id="rId20"/>
    <p:sldId id="277" r:id="rId21"/>
    <p:sldId id="278" r:id="rId22"/>
    <p:sldId id="280" r:id="rId23"/>
    <p:sldId id="281" r:id="rId24"/>
    <p:sldId id="282" r:id="rId25"/>
    <p:sldId id="283" r:id="rId26"/>
    <p:sldId id="284" r:id="rId27"/>
    <p:sldId id="28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0AEF73-89CC-485D-BB5A-F48424EF0B01}" type="doc">
      <dgm:prSet loTypeId="urn:microsoft.com/office/officeart/2005/8/layout/cycle5" loCatId="cycle" qsTypeId="urn:microsoft.com/office/officeart/2005/8/quickstyle/simple1" qsCatId="simple" csTypeId="urn:microsoft.com/office/officeart/2005/8/colors/accent1_2" csCatId="accent1"/>
      <dgm:spPr/>
      <dgm:t>
        <a:bodyPr/>
        <a:lstStyle/>
        <a:p>
          <a:endParaRPr lang="en-US"/>
        </a:p>
      </dgm:t>
    </dgm:pt>
    <dgm:pt modelId="{2C188766-92CB-41F6-9784-CBC4174C5166}">
      <dgm:prSet/>
      <dgm:spPr/>
      <dgm:t>
        <a:bodyPr/>
        <a:lstStyle/>
        <a:p>
          <a:r>
            <a:rPr lang="en-CA"/>
            <a:t>It involves preparing the collected data for analysis by removing any irrelevant information. i.e.</a:t>
          </a:r>
          <a:endParaRPr lang="en-US"/>
        </a:p>
      </dgm:t>
    </dgm:pt>
    <dgm:pt modelId="{1214B945-6E92-47DC-93A2-C4A8FAF2FEAE}" type="parTrans" cxnId="{C23E331B-B91C-44FA-B05C-7FE6BBA3BF2C}">
      <dgm:prSet/>
      <dgm:spPr/>
      <dgm:t>
        <a:bodyPr/>
        <a:lstStyle/>
        <a:p>
          <a:endParaRPr lang="en-US"/>
        </a:p>
      </dgm:t>
    </dgm:pt>
    <dgm:pt modelId="{5407445F-9BD0-4650-9E04-3A9D4D5DB654}" type="sibTrans" cxnId="{C23E331B-B91C-44FA-B05C-7FE6BBA3BF2C}">
      <dgm:prSet/>
      <dgm:spPr/>
      <dgm:t>
        <a:bodyPr/>
        <a:lstStyle/>
        <a:p>
          <a:endParaRPr lang="en-US"/>
        </a:p>
      </dgm:t>
    </dgm:pt>
    <dgm:pt modelId="{78686FF2-E9F0-49B3-BC69-5F4E59F9759E}">
      <dgm:prSet/>
      <dgm:spPr/>
      <dgm:t>
        <a:bodyPr/>
        <a:lstStyle/>
        <a:p>
          <a:r>
            <a:rPr lang="en-CA"/>
            <a:t>Removing irrelevant data.</a:t>
          </a:r>
          <a:endParaRPr lang="en-US"/>
        </a:p>
      </dgm:t>
    </dgm:pt>
    <dgm:pt modelId="{BE546708-A492-44A6-B937-73BB1D2F9242}" type="parTrans" cxnId="{E938C4FA-5705-45DE-93B4-2C8D64DC2862}">
      <dgm:prSet/>
      <dgm:spPr/>
      <dgm:t>
        <a:bodyPr/>
        <a:lstStyle/>
        <a:p>
          <a:endParaRPr lang="en-US"/>
        </a:p>
      </dgm:t>
    </dgm:pt>
    <dgm:pt modelId="{DAAA8C0F-2CD3-48BA-808F-B50EE0601B83}" type="sibTrans" cxnId="{E938C4FA-5705-45DE-93B4-2C8D64DC2862}">
      <dgm:prSet/>
      <dgm:spPr/>
      <dgm:t>
        <a:bodyPr/>
        <a:lstStyle/>
        <a:p>
          <a:endParaRPr lang="en-US"/>
        </a:p>
      </dgm:t>
    </dgm:pt>
    <dgm:pt modelId="{F4C8B59A-45F5-4272-AAFC-6C72E2C16962}">
      <dgm:prSet/>
      <dgm:spPr/>
      <dgm:t>
        <a:bodyPr/>
        <a:lstStyle/>
        <a:p>
          <a:r>
            <a:rPr lang="en-CA"/>
            <a:t>Removing duplicates.</a:t>
          </a:r>
          <a:endParaRPr lang="en-US"/>
        </a:p>
      </dgm:t>
    </dgm:pt>
    <dgm:pt modelId="{F1E77B5E-BBED-4F85-AA7D-6E6F2669C8B4}" type="parTrans" cxnId="{3C9EA98C-D2E6-4041-B287-68A17BAD67F6}">
      <dgm:prSet/>
      <dgm:spPr/>
      <dgm:t>
        <a:bodyPr/>
        <a:lstStyle/>
        <a:p>
          <a:endParaRPr lang="en-US"/>
        </a:p>
      </dgm:t>
    </dgm:pt>
    <dgm:pt modelId="{45A0BA6C-BEA3-4C1E-A4D4-E7C15E3E2736}" type="sibTrans" cxnId="{3C9EA98C-D2E6-4041-B287-68A17BAD67F6}">
      <dgm:prSet/>
      <dgm:spPr/>
      <dgm:t>
        <a:bodyPr/>
        <a:lstStyle/>
        <a:p>
          <a:endParaRPr lang="en-US"/>
        </a:p>
      </dgm:t>
    </dgm:pt>
    <dgm:pt modelId="{5B24D422-8981-4CBE-8E8C-421636BB5A59}">
      <dgm:prSet/>
      <dgm:spPr/>
      <dgm:t>
        <a:bodyPr/>
        <a:lstStyle/>
        <a:p>
          <a:r>
            <a:rPr lang="en-CA"/>
            <a:t>Removing special characters.</a:t>
          </a:r>
          <a:endParaRPr lang="en-US"/>
        </a:p>
      </dgm:t>
    </dgm:pt>
    <dgm:pt modelId="{A95DA268-D9A0-4F01-94EC-9FDF26E2973D}" type="parTrans" cxnId="{7C3E537F-137C-46CB-A835-73B46EB98C27}">
      <dgm:prSet/>
      <dgm:spPr/>
      <dgm:t>
        <a:bodyPr/>
        <a:lstStyle/>
        <a:p>
          <a:endParaRPr lang="en-US"/>
        </a:p>
      </dgm:t>
    </dgm:pt>
    <dgm:pt modelId="{2CA28A52-640A-4102-8177-627763C07A01}" type="sibTrans" cxnId="{7C3E537F-137C-46CB-A835-73B46EB98C27}">
      <dgm:prSet/>
      <dgm:spPr/>
      <dgm:t>
        <a:bodyPr/>
        <a:lstStyle/>
        <a:p>
          <a:endParaRPr lang="en-US"/>
        </a:p>
      </dgm:t>
    </dgm:pt>
    <dgm:pt modelId="{EE511A10-9B8F-42FF-B618-B893CC1294DE}" type="pres">
      <dgm:prSet presAssocID="{2D0AEF73-89CC-485D-BB5A-F48424EF0B01}" presName="cycle" presStyleCnt="0">
        <dgm:presLayoutVars>
          <dgm:dir/>
          <dgm:resizeHandles val="exact"/>
        </dgm:presLayoutVars>
      </dgm:prSet>
      <dgm:spPr/>
    </dgm:pt>
    <dgm:pt modelId="{13C32282-F73D-44BE-BFAF-2C8FA86571BE}" type="pres">
      <dgm:prSet presAssocID="{2C188766-92CB-41F6-9784-CBC4174C5166}" presName="node" presStyleLbl="node1" presStyleIdx="0" presStyleCnt="4">
        <dgm:presLayoutVars>
          <dgm:bulletEnabled val="1"/>
        </dgm:presLayoutVars>
      </dgm:prSet>
      <dgm:spPr/>
    </dgm:pt>
    <dgm:pt modelId="{9F89CE69-228D-4F29-88E7-E55365FC9684}" type="pres">
      <dgm:prSet presAssocID="{2C188766-92CB-41F6-9784-CBC4174C5166}" presName="spNode" presStyleCnt="0"/>
      <dgm:spPr/>
    </dgm:pt>
    <dgm:pt modelId="{3E26A22A-47D9-4CC2-81FD-61B840EA67E5}" type="pres">
      <dgm:prSet presAssocID="{5407445F-9BD0-4650-9E04-3A9D4D5DB654}" presName="sibTrans" presStyleLbl="sibTrans1D1" presStyleIdx="0" presStyleCnt="4"/>
      <dgm:spPr/>
    </dgm:pt>
    <dgm:pt modelId="{EF177712-D4A7-495E-AFC3-2ECEB7E9E0A8}" type="pres">
      <dgm:prSet presAssocID="{78686FF2-E9F0-49B3-BC69-5F4E59F9759E}" presName="node" presStyleLbl="node1" presStyleIdx="1" presStyleCnt="4">
        <dgm:presLayoutVars>
          <dgm:bulletEnabled val="1"/>
        </dgm:presLayoutVars>
      </dgm:prSet>
      <dgm:spPr/>
    </dgm:pt>
    <dgm:pt modelId="{8517C1DA-6F90-4713-9E59-C9D56793CDC6}" type="pres">
      <dgm:prSet presAssocID="{78686FF2-E9F0-49B3-BC69-5F4E59F9759E}" presName="spNode" presStyleCnt="0"/>
      <dgm:spPr/>
    </dgm:pt>
    <dgm:pt modelId="{04CF5714-6919-4958-B69C-823045959F05}" type="pres">
      <dgm:prSet presAssocID="{DAAA8C0F-2CD3-48BA-808F-B50EE0601B83}" presName="sibTrans" presStyleLbl="sibTrans1D1" presStyleIdx="1" presStyleCnt="4"/>
      <dgm:spPr/>
    </dgm:pt>
    <dgm:pt modelId="{4C1E5581-3414-495B-AC04-CA0E97B40A55}" type="pres">
      <dgm:prSet presAssocID="{F4C8B59A-45F5-4272-AAFC-6C72E2C16962}" presName="node" presStyleLbl="node1" presStyleIdx="2" presStyleCnt="4">
        <dgm:presLayoutVars>
          <dgm:bulletEnabled val="1"/>
        </dgm:presLayoutVars>
      </dgm:prSet>
      <dgm:spPr/>
    </dgm:pt>
    <dgm:pt modelId="{2499D923-1B61-410F-B23E-4529F96616EF}" type="pres">
      <dgm:prSet presAssocID="{F4C8B59A-45F5-4272-AAFC-6C72E2C16962}" presName="spNode" presStyleCnt="0"/>
      <dgm:spPr/>
    </dgm:pt>
    <dgm:pt modelId="{DEF4AD44-0409-4772-9E50-A14CB35B621A}" type="pres">
      <dgm:prSet presAssocID="{45A0BA6C-BEA3-4C1E-A4D4-E7C15E3E2736}" presName="sibTrans" presStyleLbl="sibTrans1D1" presStyleIdx="2" presStyleCnt="4"/>
      <dgm:spPr/>
    </dgm:pt>
    <dgm:pt modelId="{9CAA5E76-B696-41B4-A9D6-67EE9080B807}" type="pres">
      <dgm:prSet presAssocID="{5B24D422-8981-4CBE-8E8C-421636BB5A59}" presName="node" presStyleLbl="node1" presStyleIdx="3" presStyleCnt="4">
        <dgm:presLayoutVars>
          <dgm:bulletEnabled val="1"/>
        </dgm:presLayoutVars>
      </dgm:prSet>
      <dgm:spPr/>
    </dgm:pt>
    <dgm:pt modelId="{77957275-42B5-4569-AE3F-4B26A19D6F68}" type="pres">
      <dgm:prSet presAssocID="{5B24D422-8981-4CBE-8E8C-421636BB5A59}" presName="spNode" presStyleCnt="0"/>
      <dgm:spPr/>
    </dgm:pt>
    <dgm:pt modelId="{D3375985-F7D7-49E6-96EC-05912692FB64}" type="pres">
      <dgm:prSet presAssocID="{2CA28A52-640A-4102-8177-627763C07A01}" presName="sibTrans" presStyleLbl="sibTrans1D1" presStyleIdx="3" presStyleCnt="4"/>
      <dgm:spPr/>
    </dgm:pt>
  </dgm:ptLst>
  <dgm:cxnLst>
    <dgm:cxn modelId="{C23E331B-B91C-44FA-B05C-7FE6BBA3BF2C}" srcId="{2D0AEF73-89CC-485D-BB5A-F48424EF0B01}" destId="{2C188766-92CB-41F6-9784-CBC4174C5166}" srcOrd="0" destOrd="0" parTransId="{1214B945-6E92-47DC-93A2-C4A8FAF2FEAE}" sibTransId="{5407445F-9BD0-4650-9E04-3A9D4D5DB654}"/>
    <dgm:cxn modelId="{46C37A32-F430-47D5-994F-266FA9500D82}" type="presOf" srcId="{5407445F-9BD0-4650-9E04-3A9D4D5DB654}" destId="{3E26A22A-47D9-4CC2-81FD-61B840EA67E5}" srcOrd="0" destOrd="0" presId="urn:microsoft.com/office/officeart/2005/8/layout/cycle5"/>
    <dgm:cxn modelId="{B0710262-2381-41EB-B5C7-C9C52F1671EC}" type="presOf" srcId="{45A0BA6C-BEA3-4C1E-A4D4-E7C15E3E2736}" destId="{DEF4AD44-0409-4772-9E50-A14CB35B621A}" srcOrd="0" destOrd="0" presId="urn:microsoft.com/office/officeart/2005/8/layout/cycle5"/>
    <dgm:cxn modelId="{3612B167-9428-439F-BF96-F66FC3F98204}" type="presOf" srcId="{F4C8B59A-45F5-4272-AAFC-6C72E2C16962}" destId="{4C1E5581-3414-495B-AC04-CA0E97B40A55}" srcOrd="0" destOrd="0" presId="urn:microsoft.com/office/officeart/2005/8/layout/cycle5"/>
    <dgm:cxn modelId="{C58BE856-4BD3-45DD-8C80-E6E2E501F5B3}" type="presOf" srcId="{2C188766-92CB-41F6-9784-CBC4174C5166}" destId="{13C32282-F73D-44BE-BFAF-2C8FA86571BE}" srcOrd="0" destOrd="0" presId="urn:microsoft.com/office/officeart/2005/8/layout/cycle5"/>
    <dgm:cxn modelId="{FB3E697C-70B0-45FF-88BE-A74AFC9231F2}" type="presOf" srcId="{2CA28A52-640A-4102-8177-627763C07A01}" destId="{D3375985-F7D7-49E6-96EC-05912692FB64}" srcOrd="0" destOrd="0" presId="urn:microsoft.com/office/officeart/2005/8/layout/cycle5"/>
    <dgm:cxn modelId="{7C3E537F-137C-46CB-A835-73B46EB98C27}" srcId="{2D0AEF73-89CC-485D-BB5A-F48424EF0B01}" destId="{5B24D422-8981-4CBE-8E8C-421636BB5A59}" srcOrd="3" destOrd="0" parTransId="{A95DA268-D9A0-4F01-94EC-9FDF26E2973D}" sibTransId="{2CA28A52-640A-4102-8177-627763C07A01}"/>
    <dgm:cxn modelId="{8F764C84-FC99-4794-A6C2-8F11B9274B64}" type="presOf" srcId="{DAAA8C0F-2CD3-48BA-808F-B50EE0601B83}" destId="{04CF5714-6919-4958-B69C-823045959F05}" srcOrd="0" destOrd="0" presId="urn:microsoft.com/office/officeart/2005/8/layout/cycle5"/>
    <dgm:cxn modelId="{3C9EA98C-D2E6-4041-B287-68A17BAD67F6}" srcId="{2D0AEF73-89CC-485D-BB5A-F48424EF0B01}" destId="{F4C8B59A-45F5-4272-AAFC-6C72E2C16962}" srcOrd="2" destOrd="0" parTransId="{F1E77B5E-BBED-4F85-AA7D-6E6F2669C8B4}" sibTransId="{45A0BA6C-BEA3-4C1E-A4D4-E7C15E3E2736}"/>
    <dgm:cxn modelId="{19C0A294-F167-45B6-A007-956ACE38B44E}" type="presOf" srcId="{78686FF2-E9F0-49B3-BC69-5F4E59F9759E}" destId="{EF177712-D4A7-495E-AFC3-2ECEB7E9E0A8}" srcOrd="0" destOrd="0" presId="urn:microsoft.com/office/officeart/2005/8/layout/cycle5"/>
    <dgm:cxn modelId="{EFA39E97-EA68-46C6-A90F-6203B91AA87B}" type="presOf" srcId="{5B24D422-8981-4CBE-8E8C-421636BB5A59}" destId="{9CAA5E76-B696-41B4-A9D6-67EE9080B807}" srcOrd="0" destOrd="0" presId="urn:microsoft.com/office/officeart/2005/8/layout/cycle5"/>
    <dgm:cxn modelId="{7F3418FA-BB5C-44D1-B9A7-257022A68338}" type="presOf" srcId="{2D0AEF73-89CC-485D-BB5A-F48424EF0B01}" destId="{EE511A10-9B8F-42FF-B618-B893CC1294DE}" srcOrd="0" destOrd="0" presId="urn:microsoft.com/office/officeart/2005/8/layout/cycle5"/>
    <dgm:cxn modelId="{E938C4FA-5705-45DE-93B4-2C8D64DC2862}" srcId="{2D0AEF73-89CC-485D-BB5A-F48424EF0B01}" destId="{78686FF2-E9F0-49B3-BC69-5F4E59F9759E}" srcOrd="1" destOrd="0" parTransId="{BE546708-A492-44A6-B937-73BB1D2F9242}" sibTransId="{DAAA8C0F-2CD3-48BA-808F-B50EE0601B83}"/>
    <dgm:cxn modelId="{B096E246-76FA-445E-AD06-D392473CAEBD}" type="presParOf" srcId="{EE511A10-9B8F-42FF-B618-B893CC1294DE}" destId="{13C32282-F73D-44BE-BFAF-2C8FA86571BE}" srcOrd="0" destOrd="0" presId="urn:microsoft.com/office/officeart/2005/8/layout/cycle5"/>
    <dgm:cxn modelId="{ABABB273-E281-41A9-85B2-33DE89F1222B}" type="presParOf" srcId="{EE511A10-9B8F-42FF-B618-B893CC1294DE}" destId="{9F89CE69-228D-4F29-88E7-E55365FC9684}" srcOrd="1" destOrd="0" presId="urn:microsoft.com/office/officeart/2005/8/layout/cycle5"/>
    <dgm:cxn modelId="{8E6B76EC-9852-45F0-A16E-2C9BA4D47B64}" type="presParOf" srcId="{EE511A10-9B8F-42FF-B618-B893CC1294DE}" destId="{3E26A22A-47D9-4CC2-81FD-61B840EA67E5}" srcOrd="2" destOrd="0" presId="urn:microsoft.com/office/officeart/2005/8/layout/cycle5"/>
    <dgm:cxn modelId="{437253D0-13EC-44AB-AF40-1FACBB08F6C5}" type="presParOf" srcId="{EE511A10-9B8F-42FF-B618-B893CC1294DE}" destId="{EF177712-D4A7-495E-AFC3-2ECEB7E9E0A8}" srcOrd="3" destOrd="0" presId="urn:microsoft.com/office/officeart/2005/8/layout/cycle5"/>
    <dgm:cxn modelId="{CC3D27DE-5A23-4DFB-A606-D504872E2481}" type="presParOf" srcId="{EE511A10-9B8F-42FF-B618-B893CC1294DE}" destId="{8517C1DA-6F90-4713-9E59-C9D56793CDC6}" srcOrd="4" destOrd="0" presId="urn:microsoft.com/office/officeart/2005/8/layout/cycle5"/>
    <dgm:cxn modelId="{88241C04-ABD6-4AAE-A569-0E327DCD4A79}" type="presParOf" srcId="{EE511A10-9B8F-42FF-B618-B893CC1294DE}" destId="{04CF5714-6919-4958-B69C-823045959F05}" srcOrd="5" destOrd="0" presId="urn:microsoft.com/office/officeart/2005/8/layout/cycle5"/>
    <dgm:cxn modelId="{6AF1787A-7946-4649-BE6B-19115E2B2752}" type="presParOf" srcId="{EE511A10-9B8F-42FF-B618-B893CC1294DE}" destId="{4C1E5581-3414-495B-AC04-CA0E97B40A55}" srcOrd="6" destOrd="0" presId="urn:microsoft.com/office/officeart/2005/8/layout/cycle5"/>
    <dgm:cxn modelId="{AC55CC8B-85FC-4A8B-A1E2-80DE5DDFF1F5}" type="presParOf" srcId="{EE511A10-9B8F-42FF-B618-B893CC1294DE}" destId="{2499D923-1B61-410F-B23E-4529F96616EF}" srcOrd="7" destOrd="0" presId="urn:microsoft.com/office/officeart/2005/8/layout/cycle5"/>
    <dgm:cxn modelId="{46AA8F37-0CD7-4224-94F7-16F2961EA9D6}" type="presParOf" srcId="{EE511A10-9B8F-42FF-B618-B893CC1294DE}" destId="{DEF4AD44-0409-4772-9E50-A14CB35B621A}" srcOrd="8" destOrd="0" presId="urn:microsoft.com/office/officeart/2005/8/layout/cycle5"/>
    <dgm:cxn modelId="{CBADDF4A-DFA7-4D2A-B9AF-EEB804D8506E}" type="presParOf" srcId="{EE511A10-9B8F-42FF-B618-B893CC1294DE}" destId="{9CAA5E76-B696-41B4-A9D6-67EE9080B807}" srcOrd="9" destOrd="0" presId="urn:microsoft.com/office/officeart/2005/8/layout/cycle5"/>
    <dgm:cxn modelId="{220C0BB0-1331-48B3-82A2-DDBC5CB72463}" type="presParOf" srcId="{EE511A10-9B8F-42FF-B618-B893CC1294DE}" destId="{77957275-42B5-4569-AE3F-4B26A19D6F68}" srcOrd="10" destOrd="0" presId="urn:microsoft.com/office/officeart/2005/8/layout/cycle5"/>
    <dgm:cxn modelId="{6D92920F-53C8-48D4-AF84-C86EE566E298}" type="presParOf" srcId="{EE511A10-9B8F-42FF-B618-B893CC1294DE}" destId="{D3375985-F7D7-49E6-96EC-05912692FB64}" srcOrd="11"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DA4C721-3FFD-4BB1-A02B-7790566D22FD}" type="doc">
      <dgm:prSet loTypeId="urn:microsoft.com/office/officeart/2005/8/layout/hierarchy1" loCatId="hierarchy" qsTypeId="urn:microsoft.com/office/officeart/2005/8/quickstyle/simple1" qsCatId="simple" csTypeId="urn:microsoft.com/office/officeart/2005/8/colors/accent0_3" csCatId="mainScheme"/>
      <dgm:spPr/>
      <dgm:t>
        <a:bodyPr/>
        <a:lstStyle/>
        <a:p>
          <a:endParaRPr lang="en-US"/>
        </a:p>
      </dgm:t>
    </dgm:pt>
    <dgm:pt modelId="{3096F2D3-D873-4EB9-841B-DCF8B5739344}">
      <dgm:prSet/>
      <dgm:spPr/>
      <dgm:t>
        <a:bodyPr/>
        <a:lstStyle/>
        <a:p>
          <a:r>
            <a:rPr lang="en-CA"/>
            <a:t>Pandas</a:t>
          </a:r>
          <a:endParaRPr lang="en-US"/>
        </a:p>
      </dgm:t>
    </dgm:pt>
    <dgm:pt modelId="{05D73EC6-80DA-4FD5-8B4F-BBFE574278AE}" type="parTrans" cxnId="{33881ABB-62B2-4330-AFC1-B38A669B457C}">
      <dgm:prSet/>
      <dgm:spPr/>
      <dgm:t>
        <a:bodyPr/>
        <a:lstStyle/>
        <a:p>
          <a:endParaRPr lang="en-US"/>
        </a:p>
      </dgm:t>
    </dgm:pt>
    <dgm:pt modelId="{0AE42627-8053-4557-A948-AD40034B0C46}" type="sibTrans" cxnId="{33881ABB-62B2-4330-AFC1-B38A669B457C}">
      <dgm:prSet/>
      <dgm:spPr/>
      <dgm:t>
        <a:bodyPr/>
        <a:lstStyle/>
        <a:p>
          <a:endParaRPr lang="en-US"/>
        </a:p>
      </dgm:t>
    </dgm:pt>
    <dgm:pt modelId="{AB3C02F8-D6A4-45CE-89DA-247C3B851034}">
      <dgm:prSet/>
      <dgm:spPr/>
      <dgm:t>
        <a:bodyPr/>
        <a:lstStyle/>
        <a:p>
          <a:r>
            <a:rPr lang="en-CA"/>
            <a:t>NumPy</a:t>
          </a:r>
          <a:endParaRPr lang="en-US"/>
        </a:p>
      </dgm:t>
    </dgm:pt>
    <dgm:pt modelId="{64023E61-8629-4776-AD67-263B5537B985}" type="parTrans" cxnId="{A8880771-CD65-47B4-9A84-D452CBFE88B1}">
      <dgm:prSet/>
      <dgm:spPr/>
      <dgm:t>
        <a:bodyPr/>
        <a:lstStyle/>
        <a:p>
          <a:endParaRPr lang="en-US"/>
        </a:p>
      </dgm:t>
    </dgm:pt>
    <dgm:pt modelId="{ADECD9EE-AFD8-437C-997E-0B8B48477898}" type="sibTrans" cxnId="{A8880771-CD65-47B4-9A84-D452CBFE88B1}">
      <dgm:prSet/>
      <dgm:spPr/>
      <dgm:t>
        <a:bodyPr/>
        <a:lstStyle/>
        <a:p>
          <a:endParaRPr lang="en-US"/>
        </a:p>
      </dgm:t>
    </dgm:pt>
    <dgm:pt modelId="{065DCEA8-45AD-46ED-9C2C-1B5F12F0937D}">
      <dgm:prSet/>
      <dgm:spPr/>
      <dgm:t>
        <a:bodyPr/>
        <a:lstStyle/>
        <a:p>
          <a:r>
            <a:rPr lang="en-CA"/>
            <a:t>Matplotlib</a:t>
          </a:r>
          <a:endParaRPr lang="en-US"/>
        </a:p>
      </dgm:t>
    </dgm:pt>
    <dgm:pt modelId="{DEF76BC9-1BF8-498B-95EB-A0B2241E328C}" type="parTrans" cxnId="{BDC100D9-4377-469A-BD82-D969F5A07E9F}">
      <dgm:prSet/>
      <dgm:spPr/>
      <dgm:t>
        <a:bodyPr/>
        <a:lstStyle/>
        <a:p>
          <a:endParaRPr lang="en-US"/>
        </a:p>
      </dgm:t>
    </dgm:pt>
    <dgm:pt modelId="{7DB875DC-424E-4084-B5A1-56E6355A0B43}" type="sibTrans" cxnId="{BDC100D9-4377-469A-BD82-D969F5A07E9F}">
      <dgm:prSet/>
      <dgm:spPr/>
      <dgm:t>
        <a:bodyPr/>
        <a:lstStyle/>
        <a:p>
          <a:endParaRPr lang="en-US"/>
        </a:p>
      </dgm:t>
    </dgm:pt>
    <dgm:pt modelId="{19F8F3DD-C769-457A-A5AC-0EE14985F075}">
      <dgm:prSet/>
      <dgm:spPr/>
      <dgm:t>
        <a:bodyPr/>
        <a:lstStyle/>
        <a:p>
          <a:r>
            <a:rPr lang="en-CA"/>
            <a:t>Seaborn </a:t>
          </a:r>
          <a:endParaRPr lang="en-US"/>
        </a:p>
      </dgm:t>
    </dgm:pt>
    <dgm:pt modelId="{99BAD3C6-E7AD-4673-A549-BCFA20D8A1B0}" type="parTrans" cxnId="{D65E32C0-4F66-40A2-921E-808D5AC08E4B}">
      <dgm:prSet/>
      <dgm:spPr/>
      <dgm:t>
        <a:bodyPr/>
        <a:lstStyle/>
        <a:p>
          <a:endParaRPr lang="en-US"/>
        </a:p>
      </dgm:t>
    </dgm:pt>
    <dgm:pt modelId="{F8CFA7B3-841C-4012-9075-2FEE2E76C3E2}" type="sibTrans" cxnId="{D65E32C0-4F66-40A2-921E-808D5AC08E4B}">
      <dgm:prSet/>
      <dgm:spPr/>
      <dgm:t>
        <a:bodyPr/>
        <a:lstStyle/>
        <a:p>
          <a:endParaRPr lang="en-US"/>
        </a:p>
      </dgm:t>
    </dgm:pt>
    <dgm:pt modelId="{0A2CD6FF-720D-4C79-9392-F8721972D64E}" type="pres">
      <dgm:prSet presAssocID="{4DA4C721-3FFD-4BB1-A02B-7790566D22FD}" presName="hierChild1" presStyleCnt="0">
        <dgm:presLayoutVars>
          <dgm:chPref val="1"/>
          <dgm:dir/>
          <dgm:animOne val="branch"/>
          <dgm:animLvl val="lvl"/>
          <dgm:resizeHandles/>
        </dgm:presLayoutVars>
      </dgm:prSet>
      <dgm:spPr/>
    </dgm:pt>
    <dgm:pt modelId="{5BD07148-E919-48A0-A746-2329F6101E7D}" type="pres">
      <dgm:prSet presAssocID="{3096F2D3-D873-4EB9-841B-DCF8B5739344}" presName="hierRoot1" presStyleCnt="0"/>
      <dgm:spPr/>
    </dgm:pt>
    <dgm:pt modelId="{279E1D84-D35A-4C64-AEC6-1D28FA2E37F0}" type="pres">
      <dgm:prSet presAssocID="{3096F2D3-D873-4EB9-841B-DCF8B5739344}" presName="composite" presStyleCnt="0"/>
      <dgm:spPr/>
    </dgm:pt>
    <dgm:pt modelId="{3241CE5E-4CFD-4509-9C54-059E23AF7BDC}" type="pres">
      <dgm:prSet presAssocID="{3096F2D3-D873-4EB9-841B-DCF8B5739344}" presName="background" presStyleLbl="node0" presStyleIdx="0" presStyleCnt="4"/>
      <dgm:spPr/>
    </dgm:pt>
    <dgm:pt modelId="{A333453F-17F5-4F15-BE65-302A7B656AD9}" type="pres">
      <dgm:prSet presAssocID="{3096F2D3-D873-4EB9-841B-DCF8B5739344}" presName="text" presStyleLbl="fgAcc0" presStyleIdx="0" presStyleCnt="4">
        <dgm:presLayoutVars>
          <dgm:chPref val="3"/>
        </dgm:presLayoutVars>
      </dgm:prSet>
      <dgm:spPr/>
    </dgm:pt>
    <dgm:pt modelId="{C09080CC-3DED-480C-A0ED-A626458D24ED}" type="pres">
      <dgm:prSet presAssocID="{3096F2D3-D873-4EB9-841B-DCF8B5739344}" presName="hierChild2" presStyleCnt="0"/>
      <dgm:spPr/>
    </dgm:pt>
    <dgm:pt modelId="{59A3BF27-CA03-4E75-83A1-D6CDB6582010}" type="pres">
      <dgm:prSet presAssocID="{AB3C02F8-D6A4-45CE-89DA-247C3B851034}" presName="hierRoot1" presStyleCnt="0"/>
      <dgm:spPr/>
    </dgm:pt>
    <dgm:pt modelId="{BA07751E-4710-4929-A559-15D8F3014AA1}" type="pres">
      <dgm:prSet presAssocID="{AB3C02F8-D6A4-45CE-89DA-247C3B851034}" presName="composite" presStyleCnt="0"/>
      <dgm:spPr/>
    </dgm:pt>
    <dgm:pt modelId="{761B9106-1927-4166-8755-2B41AB28C9BC}" type="pres">
      <dgm:prSet presAssocID="{AB3C02F8-D6A4-45CE-89DA-247C3B851034}" presName="background" presStyleLbl="node0" presStyleIdx="1" presStyleCnt="4"/>
      <dgm:spPr/>
    </dgm:pt>
    <dgm:pt modelId="{9403F394-B652-4720-9DC4-ABE87B61DCF7}" type="pres">
      <dgm:prSet presAssocID="{AB3C02F8-D6A4-45CE-89DA-247C3B851034}" presName="text" presStyleLbl="fgAcc0" presStyleIdx="1" presStyleCnt="4">
        <dgm:presLayoutVars>
          <dgm:chPref val="3"/>
        </dgm:presLayoutVars>
      </dgm:prSet>
      <dgm:spPr/>
    </dgm:pt>
    <dgm:pt modelId="{DD7B7C47-1383-4339-A1EA-9D33F9C96612}" type="pres">
      <dgm:prSet presAssocID="{AB3C02F8-D6A4-45CE-89DA-247C3B851034}" presName="hierChild2" presStyleCnt="0"/>
      <dgm:spPr/>
    </dgm:pt>
    <dgm:pt modelId="{4263DF67-6534-4091-BBC6-73EBE9D99BDE}" type="pres">
      <dgm:prSet presAssocID="{065DCEA8-45AD-46ED-9C2C-1B5F12F0937D}" presName="hierRoot1" presStyleCnt="0"/>
      <dgm:spPr/>
    </dgm:pt>
    <dgm:pt modelId="{7733DF0B-EB2A-499D-B9CF-7CB9FC85D991}" type="pres">
      <dgm:prSet presAssocID="{065DCEA8-45AD-46ED-9C2C-1B5F12F0937D}" presName="composite" presStyleCnt="0"/>
      <dgm:spPr/>
    </dgm:pt>
    <dgm:pt modelId="{9D9FD5FE-DEC7-452A-8927-CFE56401EF9C}" type="pres">
      <dgm:prSet presAssocID="{065DCEA8-45AD-46ED-9C2C-1B5F12F0937D}" presName="background" presStyleLbl="node0" presStyleIdx="2" presStyleCnt="4"/>
      <dgm:spPr/>
    </dgm:pt>
    <dgm:pt modelId="{3A87F5CA-FC9F-48AF-8545-CE963B48C46D}" type="pres">
      <dgm:prSet presAssocID="{065DCEA8-45AD-46ED-9C2C-1B5F12F0937D}" presName="text" presStyleLbl="fgAcc0" presStyleIdx="2" presStyleCnt="4">
        <dgm:presLayoutVars>
          <dgm:chPref val="3"/>
        </dgm:presLayoutVars>
      </dgm:prSet>
      <dgm:spPr/>
    </dgm:pt>
    <dgm:pt modelId="{BBC5F1B3-0043-43BD-8F8F-D1B55580E65E}" type="pres">
      <dgm:prSet presAssocID="{065DCEA8-45AD-46ED-9C2C-1B5F12F0937D}" presName="hierChild2" presStyleCnt="0"/>
      <dgm:spPr/>
    </dgm:pt>
    <dgm:pt modelId="{622A99BF-F3DB-4C9A-96F8-2835242CEDEF}" type="pres">
      <dgm:prSet presAssocID="{19F8F3DD-C769-457A-A5AC-0EE14985F075}" presName="hierRoot1" presStyleCnt="0"/>
      <dgm:spPr/>
    </dgm:pt>
    <dgm:pt modelId="{ED978A13-04F0-4212-81BA-AA4A89CC20FA}" type="pres">
      <dgm:prSet presAssocID="{19F8F3DD-C769-457A-A5AC-0EE14985F075}" presName="composite" presStyleCnt="0"/>
      <dgm:spPr/>
    </dgm:pt>
    <dgm:pt modelId="{574C9AB9-8880-4CF8-A012-417DDCD4B74C}" type="pres">
      <dgm:prSet presAssocID="{19F8F3DD-C769-457A-A5AC-0EE14985F075}" presName="background" presStyleLbl="node0" presStyleIdx="3" presStyleCnt="4"/>
      <dgm:spPr/>
    </dgm:pt>
    <dgm:pt modelId="{12915F42-40B3-4922-BACF-C0DDA48FF15C}" type="pres">
      <dgm:prSet presAssocID="{19F8F3DD-C769-457A-A5AC-0EE14985F075}" presName="text" presStyleLbl="fgAcc0" presStyleIdx="3" presStyleCnt="4">
        <dgm:presLayoutVars>
          <dgm:chPref val="3"/>
        </dgm:presLayoutVars>
      </dgm:prSet>
      <dgm:spPr/>
    </dgm:pt>
    <dgm:pt modelId="{C1FBA702-A1D9-4E54-832B-709BC08FF71E}" type="pres">
      <dgm:prSet presAssocID="{19F8F3DD-C769-457A-A5AC-0EE14985F075}" presName="hierChild2" presStyleCnt="0"/>
      <dgm:spPr/>
    </dgm:pt>
  </dgm:ptLst>
  <dgm:cxnLst>
    <dgm:cxn modelId="{CB18000C-58D6-4348-ADA8-EFD9CB56C447}" type="presOf" srcId="{19F8F3DD-C769-457A-A5AC-0EE14985F075}" destId="{12915F42-40B3-4922-BACF-C0DDA48FF15C}" srcOrd="0" destOrd="0" presId="urn:microsoft.com/office/officeart/2005/8/layout/hierarchy1"/>
    <dgm:cxn modelId="{A8880771-CD65-47B4-9A84-D452CBFE88B1}" srcId="{4DA4C721-3FFD-4BB1-A02B-7790566D22FD}" destId="{AB3C02F8-D6A4-45CE-89DA-247C3B851034}" srcOrd="1" destOrd="0" parTransId="{64023E61-8629-4776-AD67-263B5537B985}" sibTransId="{ADECD9EE-AFD8-437C-997E-0B8B48477898}"/>
    <dgm:cxn modelId="{17C81F8C-8080-4059-9D5A-347242ED99FC}" type="presOf" srcId="{065DCEA8-45AD-46ED-9C2C-1B5F12F0937D}" destId="{3A87F5CA-FC9F-48AF-8545-CE963B48C46D}" srcOrd="0" destOrd="0" presId="urn:microsoft.com/office/officeart/2005/8/layout/hierarchy1"/>
    <dgm:cxn modelId="{639C32BA-0F48-4A32-90AB-3592890925F6}" type="presOf" srcId="{4DA4C721-3FFD-4BB1-A02B-7790566D22FD}" destId="{0A2CD6FF-720D-4C79-9392-F8721972D64E}" srcOrd="0" destOrd="0" presId="urn:microsoft.com/office/officeart/2005/8/layout/hierarchy1"/>
    <dgm:cxn modelId="{33881ABB-62B2-4330-AFC1-B38A669B457C}" srcId="{4DA4C721-3FFD-4BB1-A02B-7790566D22FD}" destId="{3096F2D3-D873-4EB9-841B-DCF8B5739344}" srcOrd="0" destOrd="0" parTransId="{05D73EC6-80DA-4FD5-8B4F-BBFE574278AE}" sibTransId="{0AE42627-8053-4557-A948-AD40034B0C46}"/>
    <dgm:cxn modelId="{D65E32C0-4F66-40A2-921E-808D5AC08E4B}" srcId="{4DA4C721-3FFD-4BB1-A02B-7790566D22FD}" destId="{19F8F3DD-C769-457A-A5AC-0EE14985F075}" srcOrd="3" destOrd="0" parTransId="{99BAD3C6-E7AD-4673-A549-BCFA20D8A1B0}" sibTransId="{F8CFA7B3-841C-4012-9075-2FEE2E76C3E2}"/>
    <dgm:cxn modelId="{7E3B0FD5-D8EC-4D91-977C-3FCAE8FBB39E}" type="presOf" srcId="{3096F2D3-D873-4EB9-841B-DCF8B5739344}" destId="{A333453F-17F5-4F15-BE65-302A7B656AD9}" srcOrd="0" destOrd="0" presId="urn:microsoft.com/office/officeart/2005/8/layout/hierarchy1"/>
    <dgm:cxn modelId="{BDC100D9-4377-469A-BD82-D969F5A07E9F}" srcId="{4DA4C721-3FFD-4BB1-A02B-7790566D22FD}" destId="{065DCEA8-45AD-46ED-9C2C-1B5F12F0937D}" srcOrd="2" destOrd="0" parTransId="{DEF76BC9-1BF8-498B-95EB-A0B2241E328C}" sibTransId="{7DB875DC-424E-4084-B5A1-56E6355A0B43}"/>
    <dgm:cxn modelId="{B947E1E4-7C61-4A29-BBD5-B0CDA3834DD0}" type="presOf" srcId="{AB3C02F8-D6A4-45CE-89DA-247C3B851034}" destId="{9403F394-B652-4720-9DC4-ABE87B61DCF7}" srcOrd="0" destOrd="0" presId="urn:microsoft.com/office/officeart/2005/8/layout/hierarchy1"/>
    <dgm:cxn modelId="{A26F76E8-729B-4556-BC0E-1EEAADA2688D}" type="presParOf" srcId="{0A2CD6FF-720D-4C79-9392-F8721972D64E}" destId="{5BD07148-E919-48A0-A746-2329F6101E7D}" srcOrd="0" destOrd="0" presId="urn:microsoft.com/office/officeart/2005/8/layout/hierarchy1"/>
    <dgm:cxn modelId="{BB0A4B5A-9AAD-4198-B029-4F5746D440DC}" type="presParOf" srcId="{5BD07148-E919-48A0-A746-2329F6101E7D}" destId="{279E1D84-D35A-4C64-AEC6-1D28FA2E37F0}" srcOrd="0" destOrd="0" presId="urn:microsoft.com/office/officeart/2005/8/layout/hierarchy1"/>
    <dgm:cxn modelId="{0A68CCAE-A2F6-476A-9144-694B81EE5DBD}" type="presParOf" srcId="{279E1D84-D35A-4C64-AEC6-1D28FA2E37F0}" destId="{3241CE5E-4CFD-4509-9C54-059E23AF7BDC}" srcOrd="0" destOrd="0" presId="urn:microsoft.com/office/officeart/2005/8/layout/hierarchy1"/>
    <dgm:cxn modelId="{B64C67E4-0F93-48A8-A6BA-7BB3943D8FFA}" type="presParOf" srcId="{279E1D84-D35A-4C64-AEC6-1D28FA2E37F0}" destId="{A333453F-17F5-4F15-BE65-302A7B656AD9}" srcOrd="1" destOrd="0" presId="urn:microsoft.com/office/officeart/2005/8/layout/hierarchy1"/>
    <dgm:cxn modelId="{81409FC7-7F8A-479F-B031-6FA2FE86838F}" type="presParOf" srcId="{5BD07148-E919-48A0-A746-2329F6101E7D}" destId="{C09080CC-3DED-480C-A0ED-A626458D24ED}" srcOrd="1" destOrd="0" presId="urn:microsoft.com/office/officeart/2005/8/layout/hierarchy1"/>
    <dgm:cxn modelId="{B9B389EE-8422-4E91-B761-432AC4D56A13}" type="presParOf" srcId="{0A2CD6FF-720D-4C79-9392-F8721972D64E}" destId="{59A3BF27-CA03-4E75-83A1-D6CDB6582010}" srcOrd="1" destOrd="0" presId="urn:microsoft.com/office/officeart/2005/8/layout/hierarchy1"/>
    <dgm:cxn modelId="{A4055A9B-D3A2-47D1-8A83-41988CC3D042}" type="presParOf" srcId="{59A3BF27-CA03-4E75-83A1-D6CDB6582010}" destId="{BA07751E-4710-4929-A559-15D8F3014AA1}" srcOrd="0" destOrd="0" presId="urn:microsoft.com/office/officeart/2005/8/layout/hierarchy1"/>
    <dgm:cxn modelId="{0D66DDBA-20D0-40F8-B095-2D3300E9024B}" type="presParOf" srcId="{BA07751E-4710-4929-A559-15D8F3014AA1}" destId="{761B9106-1927-4166-8755-2B41AB28C9BC}" srcOrd="0" destOrd="0" presId="urn:microsoft.com/office/officeart/2005/8/layout/hierarchy1"/>
    <dgm:cxn modelId="{CB66E528-E150-4041-93AB-62C30766C7FF}" type="presParOf" srcId="{BA07751E-4710-4929-A559-15D8F3014AA1}" destId="{9403F394-B652-4720-9DC4-ABE87B61DCF7}" srcOrd="1" destOrd="0" presId="urn:microsoft.com/office/officeart/2005/8/layout/hierarchy1"/>
    <dgm:cxn modelId="{9FEA70F9-4D7A-4DD3-8690-C41099F7CE20}" type="presParOf" srcId="{59A3BF27-CA03-4E75-83A1-D6CDB6582010}" destId="{DD7B7C47-1383-4339-A1EA-9D33F9C96612}" srcOrd="1" destOrd="0" presId="urn:microsoft.com/office/officeart/2005/8/layout/hierarchy1"/>
    <dgm:cxn modelId="{A803DF0F-F9B4-4165-B5AE-0EEA15D8A662}" type="presParOf" srcId="{0A2CD6FF-720D-4C79-9392-F8721972D64E}" destId="{4263DF67-6534-4091-BBC6-73EBE9D99BDE}" srcOrd="2" destOrd="0" presId="urn:microsoft.com/office/officeart/2005/8/layout/hierarchy1"/>
    <dgm:cxn modelId="{A222CFFD-29B1-47A2-99B7-3938411E59FC}" type="presParOf" srcId="{4263DF67-6534-4091-BBC6-73EBE9D99BDE}" destId="{7733DF0B-EB2A-499D-B9CF-7CB9FC85D991}" srcOrd="0" destOrd="0" presId="urn:microsoft.com/office/officeart/2005/8/layout/hierarchy1"/>
    <dgm:cxn modelId="{11B7D990-E851-420A-90E1-784971C7D4FC}" type="presParOf" srcId="{7733DF0B-EB2A-499D-B9CF-7CB9FC85D991}" destId="{9D9FD5FE-DEC7-452A-8927-CFE56401EF9C}" srcOrd="0" destOrd="0" presId="urn:microsoft.com/office/officeart/2005/8/layout/hierarchy1"/>
    <dgm:cxn modelId="{B2B21FE2-44E4-4CEB-B2DE-24DF634116AF}" type="presParOf" srcId="{7733DF0B-EB2A-499D-B9CF-7CB9FC85D991}" destId="{3A87F5CA-FC9F-48AF-8545-CE963B48C46D}" srcOrd="1" destOrd="0" presId="urn:microsoft.com/office/officeart/2005/8/layout/hierarchy1"/>
    <dgm:cxn modelId="{18E5F613-82D1-41F3-BB11-80E642638D54}" type="presParOf" srcId="{4263DF67-6534-4091-BBC6-73EBE9D99BDE}" destId="{BBC5F1B3-0043-43BD-8F8F-D1B55580E65E}" srcOrd="1" destOrd="0" presId="urn:microsoft.com/office/officeart/2005/8/layout/hierarchy1"/>
    <dgm:cxn modelId="{D0BFD2C9-6783-4DD1-8999-4977050335C2}" type="presParOf" srcId="{0A2CD6FF-720D-4C79-9392-F8721972D64E}" destId="{622A99BF-F3DB-4C9A-96F8-2835242CEDEF}" srcOrd="3" destOrd="0" presId="urn:microsoft.com/office/officeart/2005/8/layout/hierarchy1"/>
    <dgm:cxn modelId="{9E149AC4-D6D2-4F76-AA8A-5BA00A13D496}" type="presParOf" srcId="{622A99BF-F3DB-4C9A-96F8-2835242CEDEF}" destId="{ED978A13-04F0-4212-81BA-AA4A89CC20FA}" srcOrd="0" destOrd="0" presId="urn:microsoft.com/office/officeart/2005/8/layout/hierarchy1"/>
    <dgm:cxn modelId="{4A908046-3872-48CD-8ADF-B10C938EDB3C}" type="presParOf" srcId="{ED978A13-04F0-4212-81BA-AA4A89CC20FA}" destId="{574C9AB9-8880-4CF8-A012-417DDCD4B74C}" srcOrd="0" destOrd="0" presId="urn:microsoft.com/office/officeart/2005/8/layout/hierarchy1"/>
    <dgm:cxn modelId="{F8F67838-7479-43BA-82EE-F4FA515FF9B8}" type="presParOf" srcId="{ED978A13-04F0-4212-81BA-AA4A89CC20FA}" destId="{12915F42-40B3-4922-BACF-C0DDA48FF15C}" srcOrd="1" destOrd="0" presId="urn:microsoft.com/office/officeart/2005/8/layout/hierarchy1"/>
    <dgm:cxn modelId="{CDA28C03-51E1-4C04-B96E-0C286D63BED3}" type="presParOf" srcId="{622A99BF-F3DB-4C9A-96F8-2835242CEDEF}" destId="{C1FBA702-A1D9-4E54-832B-709BC08FF71E}"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C32282-F73D-44BE-BFAF-2C8FA86571BE}">
      <dsp:nvSpPr>
        <dsp:cNvPr id="0" name=""/>
        <dsp:cNvSpPr/>
      </dsp:nvSpPr>
      <dsp:spPr>
        <a:xfrm>
          <a:off x="4481196" y="1960"/>
          <a:ext cx="1553207" cy="10095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CA" sz="1100" kern="1200"/>
            <a:t>It involves preparing the collected data for analysis by removing any irrelevant information. i.e.</a:t>
          </a:r>
          <a:endParaRPr lang="en-US" sz="1100" kern="1200"/>
        </a:p>
      </dsp:txBody>
      <dsp:txXfrm>
        <a:off x="4530480" y="51244"/>
        <a:ext cx="1454639" cy="911016"/>
      </dsp:txXfrm>
    </dsp:sp>
    <dsp:sp modelId="{3E26A22A-47D9-4CC2-81FD-61B840EA67E5}">
      <dsp:nvSpPr>
        <dsp:cNvPr id="0" name=""/>
        <dsp:cNvSpPr/>
      </dsp:nvSpPr>
      <dsp:spPr>
        <a:xfrm>
          <a:off x="3588883" y="506752"/>
          <a:ext cx="3337832" cy="3337832"/>
        </a:xfrm>
        <a:custGeom>
          <a:avLst/>
          <a:gdLst/>
          <a:ahLst/>
          <a:cxnLst/>
          <a:rect l="0" t="0" r="0" b="0"/>
          <a:pathLst>
            <a:path>
              <a:moveTo>
                <a:pt x="2660217" y="326305"/>
              </a:moveTo>
              <a:arcTo wR="1668916" hR="1668916" stAng="18386392" swAng="1634775"/>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EF177712-D4A7-495E-AFC3-2ECEB7E9E0A8}">
      <dsp:nvSpPr>
        <dsp:cNvPr id="0" name=""/>
        <dsp:cNvSpPr/>
      </dsp:nvSpPr>
      <dsp:spPr>
        <a:xfrm>
          <a:off x="6150112" y="1670876"/>
          <a:ext cx="1553207" cy="10095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CA" sz="1100" kern="1200"/>
            <a:t>Removing irrelevant data.</a:t>
          </a:r>
          <a:endParaRPr lang="en-US" sz="1100" kern="1200"/>
        </a:p>
      </dsp:txBody>
      <dsp:txXfrm>
        <a:off x="6199396" y="1720160"/>
        <a:ext cx="1454639" cy="911016"/>
      </dsp:txXfrm>
    </dsp:sp>
    <dsp:sp modelId="{04CF5714-6919-4958-B69C-823045959F05}">
      <dsp:nvSpPr>
        <dsp:cNvPr id="0" name=""/>
        <dsp:cNvSpPr/>
      </dsp:nvSpPr>
      <dsp:spPr>
        <a:xfrm>
          <a:off x="3588883" y="506752"/>
          <a:ext cx="3337832" cy="3337832"/>
        </a:xfrm>
        <a:custGeom>
          <a:avLst/>
          <a:gdLst/>
          <a:ahLst/>
          <a:cxnLst/>
          <a:rect l="0" t="0" r="0" b="0"/>
          <a:pathLst>
            <a:path>
              <a:moveTo>
                <a:pt x="3164898" y="2408727"/>
              </a:moveTo>
              <a:arcTo wR="1668916" hR="1668916" stAng="1578832" swAng="1634775"/>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4C1E5581-3414-495B-AC04-CA0E97B40A55}">
      <dsp:nvSpPr>
        <dsp:cNvPr id="0" name=""/>
        <dsp:cNvSpPr/>
      </dsp:nvSpPr>
      <dsp:spPr>
        <a:xfrm>
          <a:off x="4481196" y="3339792"/>
          <a:ext cx="1553207" cy="10095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CA" sz="1100" kern="1200"/>
            <a:t>Removing duplicates.</a:t>
          </a:r>
          <a:endParaRPr lang="en-US" sz="1100" kern="1200"/>
        </a:p>
      </dsp:txBody>
      <dsp:txXfrm>
        <a:off x="4530480" y="3389076"/>
        <a:ext cx="1454639" cy="911016"/>
      </dsp:txXfrm>
    </dsp:sp>
    <dsp:sp modelId="{DEF4AD44-0409-4772-9E50-A14CB35B621A}">
      <dsp:nvSpPr>
        <dsp:cNvPr id="0" name=""/>
        <dsp:cNvSpPr/>
      </dsp:nvSpPr>
      <dsp:spPr>
        <a:xfrm>
          <a:off x="3588883" y="506752"/>
          <a:ext cx="3337832" cy="3337832"/>
        </a:xfrm>
        <a:custGeom>
          <a:avLst/>
          <a:gdLst/>
          <a:ahLst/>
          <a:cxnLst/>
          <a:rect l="0" t="0" r="0" b="0"/>
          <a:pathLst>
            <a:path>
              <a:moveTo>
                <a:pt x="677615" y="3011527"/>
              </a:moveTo>
              <a:arcTo wR="1668916" hR="1668916" stAng="7586392" swAng="1634775"/>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9CAA5E76-B696-41B4-A9D6-67EE9080B807}">
      <dsp:nvSpPr>
        <dsp:cNvPr id="0" name=""/>
        <dsp:cNvSpPr/>
      </dsp:nvSpPr>
      <dsp:spPr>
        <a:xfrm>
          <a:off x="2812279" y="1670876"/>
          <a:ext cx="1553207" cy="10095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CA" sz="1100" kern="1200"/>
            <a:t>Removing special characters.</a:t>
          </a:r>
          <a:endParaRPr lang="en-US" sz="1100" kern="1200"/>
        </a:p>
      </dsp:txBody>
      <dsp:txXfrm>
        <a:off x="2861563" y="1720160"/>
        <a:ext cx="1454639" cy="911016"/>
      </dsp:txXfrm>
    </dsp:sp>
    <dsp:sp modelId="{D3375985-F7D7-49E6-96EC-05912692FB64}">
      <dsp:nvSpPr>
        <dsp:cNvPr id="0" name=""/>
        <dsp:cNvSpPr/>
      </dsp:nvSpPr>
      <dsp:spPr>
        <a:xfrm>
          <a:off x="3588883" y="506752"/>
          <a:ext cx="3337832" cy="3337832"/>
        </a:xfrm>
        <a:custGeom>
          <a:avLst/>
          <a:gdLst/>
          <a:ahLst/>
          <a:cxnLst/>
          <a:rect l="0" t="0" r="0" b="0"/>
          <a:pathLst>
            <a:path>
              <a:moveTo>
                <a:pt x="172934" y="929105"/>
              </a:moveTo>
              <a:arcTo wR="1668916" hR="1668916" stAng="12378832" swAng="1634775"/>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41CE5E-4CFD-4509-9C54-059E23AF7BDC}">
      <dsp:nvSpPr>
        <dsp:cNvPr id="0" name=""/>
        <dsp:cNvSpPr/>
      </dsp:nvSpPr>
      <dsp:spPr>
        <a:xfrm>
          <a:off x="3201" y="998291"/>
          <a:ext cx="2285879" cy="145153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33453F-17F5-4F15-BE65-302A7B656AD9}">
      <dsp:nvSpPr>
        <dsp:cNvPr id="0" name=""/>
        <dsp:cNvSpPr/>
      </dsp:nvSpPr>
      <dsp:spPr>
        <a:xfrm>
          <a:off x="257188" y="1239579"/>
          <a:ext cx="2285879" cy="145153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CA" sz="3500" kern="1200"/>
            <a:t>Pandas</a:t>
          </a:r>
          <a:endParaRPr lang="en-US" sz="3500" kern="1200"/>
        </a:p>
      </dsp:txBody>
      <dsp:txXfrm>
        <a:off x="299702" y="1282093"/>
        <a:ext cx="2200851" cy="1366505"/>
      </dsp:txXfrm>
    </dsp:sp>
    <dsp:sp modelId="{761B9106-1927-4166-8755-2B41AB28C9BC}">
      <dsp:nvSpPr>
        <dsp:cNvPr id="0" name=""/>
        <dsp:cNvSpPr/>
      </dsp:nvSpPr>
      <dsp:spPr>
        <a:xfrm>
          <a:off x="2797054" y="998291"/>
          <a:ext cx="2285879" cy="145153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03F394-B652-4720-9DC4-ABE87B61DCF7}">
      <dsp:nvSpPr>
        <dsp:cNvPr id="0" name=""/>
        <dsp:cNvSpPr/>
      </dsp:nvSpPr>
      <dsp:spPr>
        <a:xfrm>
          <a:off x="3051041" y="1239579"/>
          <a:ext cx="2285879" cy="145153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CA" sz="3500" kern="1200"/>
            <a:t>NumPy</a:t>
          </a:r>
          <a:endParaRPr lang="en-US" sz="3500" kern="1200"/>
        </a:p>
      </dsp:txBody>
      <dsp:txXfrm>
        <a:off x="3093555" y="1282093"/>
        <a:ext cx="2200851" cy="1366505"/>
      </dsp:txXfrm>
    </dsp:sp>
    <dsp:sp modelId="{9D9FD5FE-DEC7-452A-8927-CFE56401EF9C}">
      <dsp:nvSpPr>
        <dsp:cNvPr id="0" name=""/>
        <dsp:cNvSpPr/>
      </dsp:nvSpPr>
      <dsp:spPr>
        <a:xfrm>
          <a:off x="5590907" y="998291"/>
          <a:ext cx="2285879" cy="145153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87F5CA-FC9F-48AF-8545-CE963B48C46D}">
      <dsp:nvSpPr>
        <dsp:cNvPr id="0" name=""/>
        <dsp:cNvSpPr/>
      </dsp:nvSpPr>
      <dsp:spPr>
        <a:xfrm>
          <a:off x="5844894" y="1239579"/>
          <a:ext cx="2285879" cy="145153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CA" sz="3500" kern="1200"/>
            <a:t>Matplotlib</a:t>
          </a:r>
          <a:endParaRPr lang="en-US" sz="3500" kern="1200"/>
        </a:p>
      </dsp:txBody>
      <dsp:txXfrm>
        <a:off x="5887408" y="1282093"/>
        <a:ext cx="2200851" cy="1366505"/>
      </dsp:txXfrm>
    </dsp:sp>
    <dsp:sp modelId="{574C9AB9-8880-4CF8-A012-417DDCD4B74C}">
      <dsp:nvSpPr>
        <dsp:cNvPr id="0" name=""/>
        <dsp:cNvSpPr/>
      </dsp:nvSpPr>
      <dsp:spPr>
        <a:xfrm>
          <a:off x="8384760" y="998291"/>
          <a:ext cx="2285879" cy="145153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915F42-40B3-4922-BACF-C0DDA48FF15C}">
      <dsp:nvSpPr>
        <dsp:cNvPr id="0" name=""/>
        <dsp:cNvSpPr/>
      </dsp:nvSpPr>
      <dsp:spPr>
        <a:xfrm>
          <a:off x="8638747" y="1239579"/>
          <a:ext cx="2285879" cy="145153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CA" sz="3500" kern="1200"/>
            <a:t>Seaborn </a:t>
          </a:r>
          <a:endParaRPr lang="en-US" sz="3500" kern="1200"/>
        </a:p>
      </dsp:txBody>
      <dsp:txXfrm>
        <a:off x="8681261" y="1282093"/>
        <a:ext cx="2200851" cy="1366505"/>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C574-A0B7-0B21-1B53-1C96947859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4829C059-F25F-4FDA-234B-0517B7B220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172EF9F8-CF1A-7CCA-5C4C-DFC3A50E1599}"/>
              </a:ext>
            </a:extLst>
          </p:cNvPr>
          <p:cNvSpPr>
            <a:spLocks noGrp="1"/>
          </p:cNvSpPr>
          <p:nvPr>
            <p:ph type="dt" sz="half" idx="10"/>
          </p:nvPr>
        </p:nvSpPr>
        <p:spPr/>
        <p:txBody>
          <a:bodyPr/>
          <a:lstStyle/>
          <a:p>
            <a:fld id="{46578953-6A62-4F28-88E6-A1F303E59D0F}" type="datetimeFigureOut">
              <a:rPr lang="en-CA" smtClean="0"/>
              <a:t>2023-08-08</a:t>
            </a:fld>
            <a:endParaRPr lang="en-CA"/>
          </a:p>
        </p:txBody>
      </p:sp>
      <p:sp>
        <p:nvSpPr>
          <p:cNvPr id="5" name="Footer Placeholder 4">
            <a:extLst>
              <a:ext uri="{FF2B5EF4-FFF2-40B4-BE49-F238E27FC236}">
                <a16:creationId xmlns:a16="http://schemas.microsoft.com/office/drawing/2014/main" id="{1F7505D4-B4FC-25FE-6C4A-DBF71D69150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7FF55AF-B372-AC4C-B592-93A6DFEC8B3D}"/>
              </a:ext>
            </a:extLst>
          </p:cNvPr>
          <p:cNvSpPr>
            <a:spLocks noGrp="1"/>
          </p:cNvSpPr>
          <p:nvPr>
            <p:ph type="sldNum" sz="quarter" idx="12"/>
          </p:nvPr>
        </p:nvSpPr>
        <p:spPr/>
        <p:txBody>
          <a:bodyPr/>
          <a:lstStyle/>
          <a:p>
            <a:fld id="{BE626F09-AA3D-4553-89BF-71970103FC05}" type="slidenum">
              <a:rPr lang="en-CA" smtClean="0"/>
              <a:t>‹#›</a:t>
            </a:fld>
            <a:endParaRPr lang="en-CA"/>
          </a:p>
        </p:txBody>
      </p:sp>
    </p:spTree>
    <p:extLst>
      <p:ext uri="{BB962C8B-B14F-4D97-AF65-F5344CB8AC3E}">
        <p14:creationId xmlns:p14="http://schemas.microsoft.com/office/powerpoint/2010/main" val="3684310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862CD-3BCA-91CC-FD44-D3E0723E550E}"/>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661C7120-3E46-8C4D-3D8D-6F887CE90B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F02C991-8D4D-1319-35CF-E7969CD41681}"/>
              </a:ext>
            </a:extLst>
          </p:cNvPr>
          <p:cNvSpPr>
            <a:spLocks noGrp="1"/>
          </p:cNvSpPr>
          <p:nvPr>
            <p:ph type="dt" sz="half" idx="10"/>
          </p:nvPr>
        </p:nvSpPr>
        <p:spPr/>
        <p:txBody>
          <a:bodyPr/>
          <a:lstStyle/>
          <a:p>
            <a:fld id="{46578953-6A62-4F28-88E6-A1F303E59D0F}" type="datetimeFigureOut">
              <a:rPr lang="en-CA" smtClean="0"/>
              <a:t>2023-08-08</a:t>
            </a:fld>
            <a:endParaRPr lang="en-CA"/>
          </a:p>
        </p:txBody>
      </p:sp>
      <p:sp>
        <p:nvSpPr>
          <p:cNvPr id="5" name="Footer Placeholder 4">
            <a:extLst>
              <a:ext uri="{FF2B5EF4-FFF2-40B4-BE49-F238E27FC236}">
                <a16:creationId xmlns:a16="http://schemas.microsoft.com/office/drawing/2014/main" id="{0F432E93-EAAD-5A48-A3E9-5BC0E4A9C2D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EAE2B9B-98E1-5AB8-13EA-8A8DD991E50F}"/>
              </a:ext>
            </a:extLst>
          </p:cNvPr>
          <p:cNvSpPr>
            <a:spLocks noGrp="1"/>
          </p:cNvSpPr>
          <p:nvPr>
            <p:ph type="sldNum" sz="quarter" idx="12"/>
          </p:nvPr>
        </p:nvSpPr>
        <p:spPr/>
        <p:txBody>
          <a:bodyPr/>
          <a:lstStyle/>
          <a:p>
            <a:fld id="{BE626F09-AA3D-4553-89BF-71970103FC05}" type="slidenum">
              <a:rPr lang="en-CA" smtClean="0"/>
              <a:t>‹#›</a:t>
            </a:fld>
            <a:endParaRPr lang="en-CA"/>
          </a:p>
        </p:txBody>
      </p:sp>
    </p:spTree>
    <p:extLst>
      <p:ext uri="{BB962C8B-B14F-4D97-AF65-F5344CB8AC3E}">
        <p14:creationId xmlns:p14="http://schemas.microsoft.com/office/powerpoint/2010/main" val="741327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5D112B-2161-DE9A-C7B7-8197216E531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7E4FFD30-611F-F615-8596-461AE0A965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F6630B2-14A1-E9F9-F9B3-E5E4D54D1EF4}"/>
              </a:ext>
            </a:extLst>
          </p:cNvPr>
          <p:cNvSpPr>
            <a:spLocks noGrp="1"/>
          </p:cNvSpPr>
          <p:nvPr>
            <p:ph type="dt" sz="half" idx="10"/>
          </p:nvPr>
        </p:nvSpPr>
        <p:spPr/>
        <p:txBody>
          <a:bodyPr/>
          <a:lstStyle/>
          <a:p>
            <a:fld id="{46578953-6A62-4F28-88E6-A1F303E59D0F}" type="datetimeFigureOut">
              <a:rPr lang="en-CA" smtClean="0"/>
              <a:t>2023-08-08</a:t>
            </a:fld>
            <a:endParaRPr lang="en-CA"/>
          </a:p>
        </p:txBody>
      </p:sp>
      <p:sp>
        <p:nvSpPr>
          <p:cNvPr id="5" name="Footer Placeholder 4">
            <a:extLst>
              <a:ext uri="{FF2B5EF4-FFF2-40B4-BE49-F238E27FC236}">
                <a16:creationId xmlns:a16="http://schemas.microsoft.com/office/drawing/2014/main" id="{D77C5470-4E16-2E86-821A-71FA42B2525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CB10AA7-4468-56C1-2A44-521BE30F5B77}"/>
              </a:ext>
            </a:extLst>
          </p:cNvPr>
          <p:cNvSpPr>
            <a:spLocks noGrp="1"/>
          </p:cNvSpPr>
          <p:nvPr>
            <p:ph type="sldNum" sz="quarter" idx="12"/>
          </p:nvPr>
        </p:nvSpPr>
        <p:spPr/>
        <p:txBody>
          <a:bodyPr/>
          <a:lstStyle/>
          <a:p>
            <a:fld id="{BE626F09-AA3D-4553-89BF-71970103FC05}" type="slidenum">
              <a:rPr lang="en-CA" smtClean="0"/>
              <a:t>‹#›</a:t>
            </a:fld>
            <a:endParaRPr lang="en-CA"/>
          </a:p>
        </p:txBody>
      </p:sp>
    </p:spTree>
    <p:extLst>
      <p:ext uri="{BB962C8B-B14F-4D97-AF65-F5344CB8AC3E}">
        <p14:creationId xmlns:p14="http://schemas.microsoft.com/office/powerpoint/2010/main" val="837559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691D6-47FF-621E-62FE-260121DEE3A3}"/>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91F8AB8-9AB6-6430-8728-71AF1922111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862FB15-59A2-411B-EE1E-CC1D86AD41BB}"/>
              </a:ext>
            </a:extLst>
          </p:cNvPr>
          <p:cNvSpPr>
            <a:spLocks noGrp="1"/>
          </p:cNvSpPr>
          <p:nvPr>
            <p:ph type="dt" sz="half" idx="10"/>
          </p:nvPr>
        </p:nvSpPr>
        <p:spPr/>
        <p:txBody>
          <a:bodyPr/>
          <a:lstStyle/>
          <a:p>
            <a:fld id="{46578953-6A62-4F28-88E6-A1F303E59D0F}" type="datetimeFigureOut">
              <a:rPr lang="en-CA" smtClean="0"/>
              <a:t>2023-08-08</a:t>
            </a:fld>
            <a:endParaRPr lang="en-CA"/>
          </a:p>
        </p:txBody>
      </p:sp>
      <p:sp>
        <p:nvSpPr>
          <p:cNvPr id="5" name="Footer Placeholder 4">
            <a:extLst>
              <a:ext uri="{FF2B5EF4-FFF2-40B4-BE49-F238E27FC236}">
                <a16:creationId xmlns:a16="http://schemas.microsoft.com/office/drawing/2014/main" id="{18A29878-DE16-45AC-5001-3C6533EB706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260675F-CFED-A781-C05B-B1C13483C50B}"/>
              </a:ext>
            </a:extLst>
          </p:cNvPr>
          <p:cNvSpPr>
            <a:spLocks noGrp="1"/>
          </p:cNvSpPr>
          <p:nvPr>
            <p:ph type="sldNum" sz="quarter" idx="12"/>
          </p:nvPr>
        </p:nvSpPr>
        <p:spPr/>
        <p:txBody>
          <a:bodyPr/>
          <a:lstStyle/>
          <a:p>
            <a:fld id="{BE626F09-AA3D-4553-89BF-71970103FC05}" type="slidenum">
              <a:rPr lang="en-CA" smtClean="0"/>
              <a:t>‹#›</a:t>
            </a:fld>
            <a:endParaRPr lang="en-CA"/>
          </a:p>
        </p:txBody>
      </p:sp>
    </p:spTree>
    <p:extLst>
      <p:ext uri="{BB962C8B-B14F-4D97-AF65-F5344CB8AC3E}">
        <p14:creationId xmlns:p14="http://schemas.microsoft.com/office/powerpoint/2010/main" val="27220884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B5700-EF53-2FDF-0E60-EC8CD001C1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F8071C73-F0EC-B1A4-6ACE-0AC0E1B52B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471B00-552D-DB1F-1AEC-B2B3B3F27D3D}"/>
              </a:ext>
            </a:extLst>
          </p:cNvPr>
          <p:cNvSpPr>
            <a:spLocks noGrp="1"/>
          </p:cNvSpPr>
          <p:nvPr>
            <p:ph type="dt" sz="half" idx="10"/>
          </p:nvPr>
        </p:nvSpPr>
        <p:spPr/>
        <p:txBody>
          <a:bodyPr/>
          <a:lstStyle/>
          <a:p>
            <a:fld id="{46578953-6A62-4F28-88E6-A1F303E59D0F}" type="datetimeFigureOut">
              <a:rPr lang="en-CA" smtClean="0"/>
              <a:t>2023-08-08</a:t>
            </a:fld>
            <a:endParaRPr lang="en-CA"/>
          </a:p>
        </p:txBody>
      </p:sp>
      <p:sp>
        <p:nvSpPr>
          <p:cNvPr id="5" name="Footer Placeholder 4">
            <a:extLst>
              <a:ext uri="{FF2B5EF4-FFF2-40B4-BE49-F238E27FC236}">
                <a16:creationId xmlns:a16="http://schemas.microsoft.com/office/drawing/2014/main" id="{12C12EB0-BA58-F69A-C613-B06CD2FA9A8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062145C-54D9-C880-D2AC-DC510F130C4B}"/>
              </a:ext>
            </a:extLst>
          </p:cNvPr>
          <p:cNvSpPr>
            <a:spLocks noGrp="1"/>
          </p:cNvSpPr>
          <p:nvPr>
            <p:ph type="sldNum" sz="quarter" idx="12"/>
          </p:nvPr>
        </p:nvSpPr>
        <p:spPr/>
        <p:txBody>
          <a:bodyPr/>
          <a:lstStyle/>
          <a:p>
            <a:fld id="{BE626F09-AA3D-4553-89BF-71970103FC05}" type="slidenum">
              <a:rPr lang="en-CA" smtClean="0"/>
              <a:t>‹#›</a:t>
            </a:fld>
            <a:endParaRPr lang="en-CA"/>
          </a:p>
        </p:txBody>
      </p:sp>
    </p:spTree>
    <p:extLst>
      <p:ext uri="{BB962C8B-B14F-4D97-AF65-F5344CB8AC3E}">
        <p14:creationId xmlns:p14="http://schemas.microsoft.com/office/powerpoint/2010/main" val="2620493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34679-925A-6A80-6F19-52253D262D2E}"/>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659E856A-4069-C139-92C0-A138FA7167D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45C467AD-6DAA-3BDE-98A6-D44EC95338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D5DA9A58-ACB0-9778-3080-86F9AD9EFA56}"/>
              </a:ext>
            </a:extLst>
          </p:cNvPr>
          <p:cNvSpPr>
            <a:spLocks noGrp="1"/>
          </p:cNvSpPr>
          <p:nvPr>
            <p:ph type="dt" sz="half" idx="10"/>
          </p:nvPr>
        </p:nvSpPr>
        <p:spPr/>
        <p:txBody>
          <a:bodyPr/>
          <a:lstStyle/>
          <a:p>
            <a:fld id="{46578953-6A62-4F28-88E6-A1F303E59D0F}" type="datetimeFigureOut">
              <a:rPr lang="en-CA" smtClean="0"/>
              <a:t>2023-08-08</a:t>
            </a:fld>
            <a:endParaRPr lang="en-CA"/>
          </a:p>
        </p:txBody>
      </p:sp>
      <p:sp>
        <p:nvSpPr>
          <p:cNvPr id="6" name="Footer Placeholder 5">
            <a:extLst>
              <a:ext uri="{FF2B5EF4-FFF2-40B4-BE49-F238E27FC236}">
                <a16:creationId xmlns:a16="http://schemas.microsoft.com/office/drawing/2014/main" id="{48D5789D-4FC7-87E7-6440-2EC970FD1AF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A08DCFB-F7F3-9188-2DFE-FFE5B6A55CEE}"/>
              </a:ext>
            </a:extLst>
          </p:cNvPr>
          <p:cNvSpPr>
            <a:spLocks noGrp="1"/>
          </p:cNvSpPr>
          <p:nvPr>
            <p:ph type="sldNum" sz="quarter" idx="12"/>
          </p:nvPr>
        </p:nvSpPr>
        <p:spPr/>
        <p:txBody>
          <a:bodyPr/>
          <a:lstStyle/>
          <a:p>
            <a:fld id="{BE626F09-AA3D-4553-89BF-71970103FC05}" type="slidenum">
              <a:rPr lang="en-CA" smtClean="0"/>
              <a:t>‹#›</a:t>
            </a:fld>
            <a:endParaRPr lang="en-CA"/>
          </a:p>
        </p:txBody>
      </p:sp>
    </p:spTree>
    <p:extLst>
      <p:ext uri="{BB962C8B-B14F-4D97-AF65-F5344CB8AC3E}">
        <p14:creationId xmlns:p14="http://schemas.microsoft.com/office/powerpoint/2010/main" val="2341426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628BB-6F56-72C1-8224-DD29092752C2}"/>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2DB1505F-002E-E203-198D-B61EB15981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C442C8-5CE2-6593-F0B1-B8DB902B255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14CB647F-BD03-432D-B8C7-8B7BA47062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B443EA-F720-8176-DC02-53B8DED287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F609B1B3-42F1-C1D5-95EC-64ACB84C20EF}"/>
              </a:ext>
            </a:extLst>
          </p:cNvPr>
          <p:cNvSpPr>
            <a:spLocks noGrp="1"/>
          </p:cNvSpPr>
          <p:nvPr>
            <p:ph type="dt" sz="half" idx="10"/>
          </p:nvPr>
        </p:nvSpPr>
        <p:spPr/>
        <p:txBody>
          <a:bodyPr/>
          <a:lstStyle/>
          <a:p>
            <a:fld id="{46578953-6A62-4F28-88E6-A1F303E59D0F}" type="datetimeFigureOut">
              <a:rPr lang="en-CA" smtClean="0"/>
              <a:t>2023-08-08</a:t>
            </a:fld>
            <a:endParaRPr lang="en-CA"/>
          </a:p>
        </p:txBody>
      </p:sp>
      <p:sp>
        <p:nvSpPr>
          <p:cNvPr id="8" name="Footer Placeholder 7">
            <a:extLst>
              <a:ext uri="{FF2B5EF4-FFF2-40B4-BE49-F238E27FC236}">
                <a16:creationId xmlns:a16="http://schemas.microsoft.com/office/drawing/2014/main" id="{DD8C703A-B644-F77A-8B3B-63AC6C60B8E2}"/>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D8F0324E-461D-33ED-AC59-4497CB177BE4}"/>
              </a:ext>
            </a:extLst>
          </p:cNvPr>
          <p:cNvSpPr>
            <a:spLocks noGrp="1"/>
          </p:cNvSpPr>
          <p:nvPr>
            <p:ph type="sldNum" sz="quarter" idx="12"/>
          </p:nvPr>
        </p:nvSpPr>
        <p:spPr/>
        <p:txBody>
          <a:bodyPr/>
          <a:lstStyle/>
          <a:p>
            <a:fld id="{BE626F09-AA3D-4553-89BF-71970103FC05}" type="slidenum">
              <a:rPr lang="en-CA" smtClean="0"/>
              <a:t>‹#›</a:t>
            </a:fld>
            <a:endParaRPr lang="en-CA"/>
          </a:p>
        </p:txBody>
      </p:sp>
    </p:spTree>
    <p:extLst>
      <p:ext uri="{BB962C8B-B14F-4D97-AF65-F5344CB8AC3E}">
        <p14:creationId xmlns:p14="http://schemas.microsoft.com/office/powerpoint/2010/main" val="2496498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F4A54-0F99-A646-D824-9C244466634D}"/>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416BCB95-E5AF-D2A1-7F0B-E41413F74D04}"/>
              </a:ext>
            </a:extLst>
          </p:cNvPr>
          <p:cNvSpPr>
            <a:spLocks noGrp="1"/>
          </p:cNvSpPr>
          <p:nvPr>
            <p:ph type="dt" sz="half" idx="10"/>
          </p:nvPr>
        </p:nvSpPr>
        <p:spPr/>
        <p:txBody>
          <a:bodyPr/>
          <a:lstStyle/>
          <a:p>
            <a:fld id="{46578953-6A62-4F28-88E6-A1F303E59D0F}" type="datetimeFigureOut">
              <a:rPr lang="en-CA" smtClean="0"/>
              <a:t>2023-08-08</a:t>
            </a:fld>
            <a:endParaRPr lang="en-CA"/>
          </a:p>
        </p:txBody>
      </p:sp>
      <p:sp>
        <p:nvSpPr>
          <p:cNvPr id="4" name="Footer Placeholder 3">
            <a:extLst>
              <a:ext uri="{FF2B5EF4-FFF2-40B4-BE49-F238E27FC236}">
                <a16:creationId xmlns:a16="http://schemas.microsoft.com/office/drawing/2014/main" id="{3BC1374B-F5C8-65D2-FCD5-1EA33E0CD7E6}"/>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004B68E5-863E-8B30-C614-A60207A4A2B3}"/>
              </a:ext>
            </a:extLst>
          </p:cNvPr>
          <p:cNvSpPr>
            <a:spLocks noGrp="1"/>
          </p:cNvSpPr>
          <p:nvPr>
            <p:ph type="sldNum" sz="quarter" idx="12"/>
          </p:nvPr>
        </p:nvSpPr>
        <p:spPr/>
        <p:txBody>
          <a:bodyPr/>
          <a:lstStyle/>
          <a:p>
            <a:fld id="{BE626F09-AA3D-4553-89BF-71970103FC05}" type="slidenum">
              <a:rPr lang="en-CA" smtClean="0"/>
              <a:t>‹#›</a:t>
            </a:fld>
            <a:endParaRPr lang="en-CA"/>
          </a:p>
        </p:txBody>
      </p:sp>
    </p:spTree>
    <p:extLst>
      <p:ext uri="{BB962C8B-B14F-4D97-AF65-F5344CB8AC3E}">
        <p14:creationId xmlns:p14="http://schemas.microsoft.com/office/powerpoint/2010/main" val="1967932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CFCCCD-ADE5-CFD9-BBDF-FCE1E57543C1}"/>
              </a:ext>
            </a:extLst>
          </p:cNvPr>
          <p:cNvSpPr>
            <a:spLocks noGrp="1"/>
          </p:cNvSpPr>
          <p:nvPr>
            <p:ph type="dt" sz="half" idx="10"/>
          </p:nvPr>
        </p:nvSpPr>
        <p:spPr/>
        <p:txBody>
          <a:bodyPr/>
          <a:lstStyle/>
          <a:p>
            <a:fld id="{46578953-6A62-4F28-88E6-A1F303E59D0F}" type="datetimeFigureOut">
              <a:rPr lang="en-CA" smtClean="0"/>
              <a:t>2023-08-08</a:t>
            </a:fld>
            <a:endParaRPr lang="en-CA"/>
          </a:p>
        </p:txBody>
      </p:sp>
      <p:sp>
        <p:nvSpPr>
          <p:cNvPr id="3" name="Footer Placeholder 2">
            <a:extLst>
              <a:ext uri="{FF2B5EF4-FFF2-40B4-BE49-F238E27FC236}">
                <a16:creationId xmlns:a16="http://schemas.microsoft.com/office/drawing/2014/main" id="{A04D39C8-34FF-1AC9-D596-F47FBA5A7353}"/>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714094DB-90A2-C365-6920-71E81A9E4D4F}"/>
              </a:ext>
            </a:extLst>
          </p:cNvPr>
          <p:cNvSpPr>
            <a:spLocks noGrp="1"/>
          </p:cNvSpPr>
          <p:nvPr>
            <p:ph type="sldNum" sz="quarter" idx="12"/>
          </p:nvPr>
        </p:nvSpPr>
        <p:spPr/>
        <p:txBody>
          <a:bodyPr/>
          <a:lstStyle/>
          <a:p>
            <a:fld id="{BE626F09-AA3D-4553-89BF-71970103FC05}" type="slidenum">
              <a:rPr lang="en-CA" smtClean="0"/>
              <a:t>‹#›</a:t>
            </a:fld>
            <a:endParaRPr lang="en-CA"/>
          </a:p>
        </p:txBody>
      </p:sp>
    </p:spTree>
    <p:extLst>
      <p:ext uri="{BB962C8B-B14F-4D97-AF65-F5344CB8AC3E}">
        <p14:creationId xmlns:p14="http://schemas.microsoft.com/office/powerpoint/2010/main" val="4245307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7CAB8-18C6-F785-8BF1-1F8A570ACA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5BC84712-C912-3A6F-556E-90E0E3122B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E8507FF8-2CD6-7D3F-D3B8-31F43666DD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CB16B6-9007-0421-FB88-69EB95302D5E}"/>
              </a:ext>
            </a:extLst>
          </p:cNvPr>
          <p:cNvSpPr>
            <a:spLocks noGrp="1"/>
          </p:cNvSpPr>
          <p:nvPr>
            <p:ph type="dt" sz="half" idx="10"/>
          </p:nvPr>
        </p:nvSpPr>
        <p:spPr/>
        <p:txBody>
          <a:bodyPr/>
          <a:lstStyle/>
          <a:p>
            <a:fld id="{46578953-6A62-4F28-88E6-A1F303E59D0F}" type="datetimeFigureOut">
              <a:rPr lang="en-CA" smtClean="0"/>
              <a:t>2023-08-08</a:t>
            </a:fld>
            <a:endParaRPr lang="en-CA"/>
          </a:p>
        </p:txBody>
      </p:sp>
      <p:sp>
        <p:nvSpPr>
          <p:cNvPr id="6" name="Footer Placeholder 5">
            <a:extLst>
              <a:ext uri="{FF2B5EF4-FFF2-40B4-BE49-F238E27FC236}">
                <a16:creationId xmlns:a16="http://schemas.microsoft.com/office/drawing/2014/main" id="{41234C2F-6C46-9640-7732-7D498663947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A9B0F5C-2989-05C0-BB96-F4C87E00DB20}"/>
              </a:ext>
            </a:extLst>
          </p:cNvPr>
          <p:cNvSpPr>
            <a:spLocks noGrp="1"/>
          </p:cNvSpPr>
          <p:nvPr>
            <p:ph type="sldNum" sz="quarter" idx="12"/>
          </p:nvPr>
        </p:nvSpPr>
        <p:spPr/>
        <p:txBody>
          <a:bodyPr/>
          <a:lstStyle/>
          <a:p>
            <a:fld id="{BE626F09-AA3D-4553-89BF-71970103FC05}" type="slidenum">
              <a:rPr lang="en-CA" smtClean="0"/>
              <a:t>‹#›</a:t>
            </a:fld>
            <a:endParaRPr lang="en-CA"/>
          </a:p>
        </p:txBody>
      </p:sp>
    </p:spTree>
    <p:extLst>
      <p:ext uri="{BB962C8B-B14F-4D97-AF65-F5344CB8AC3E}">
        <p14:creationId xmlns:p14="http://schemas.microsoft.com/office/powerpoint/2010/main" val="256519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AC5CC-2056-A9CE-92AC-C2ABE84EEB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7A07E7A4-9105-C229-9CB3-2B842EF64C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C39FC1E8-DC99-9D9D-C743-7EE5B0D14D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54A7D4-DEC7-F769-079F-70AC92BB2BA1}"/>
              </a:ext>
            </a:extLst>
          </p:cNvPr>
          <p:cNvSpPr>
            <a:spLocks noGrp="1"/>
          </p:cNvSpPr>
          <p:nvPr>
            <p:ph type="dt" sz="half" idx="10"/>
          </p:nvPr>
        </p:nvSpPr>
        <p:spPr/>
        <p:txBody>
          <a:bodyPr/>
          <a:lstStyle/>
          <a:p>
            <a:fld id="{46578953-6A62-4F28-88E6-A1F303E59D0F}" type="datetimeFigureOut">
              <a:rPr lang="en-CA" smtClean="0"/>
              <a:t>2023-08-08</a:t>
            </a:fld>
            <a:endParaRPr lang="en-CA"/>
          </a:p>
        </p:txBody>
      </p:sp>
      <p:sp>
        <p:nvSpPr>
          <p:cNvPr id="6" name="Footer Placeholder 5">
            <a:extLst>
              <a:ext uri="{FF2B5EF4-FFF2-40B4-BE49-F238E27FC236}">
                <a16:creationId xmlns:a16="http://schemas.microsoft.com/office/drawing/2014/main" id="{BD420C1C-6F42-17DF-15E7-46E96F459E4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1D31A98-7B3D-1541-E9D3-B4792468E029}"/>
              </a:ext>
            </a:extLst>
          </p:cNvPr>
          <p:cNvSpPr>
            <a:spLocks noGrp="1"/>
          </p:cNvSpPr>
          <p:nvPr>
            <p:ph type="sldNum" sz="quarter" idx="12"/>
          </p:nvPr>
        </p:nvSpPr>
        <p:spPr/>
        <p:txBody>
          <a:bodyPr/>
          <a:lstStyle/>
          <a:p>
            <a:fld id="{BE626F09-AA3D-4553-89BF-71970103FC05}" type="slidenum">
              <a:rPr lang="en-CA" smtClean="0"/>
              <a:t>‹#›</a:t>
            </a:fld>
            <a:endParaRPr lang="en-CA"/>
          </a:p>
        </p:txBody>
      </p:sp>
    </p:spTree>
    <p:extLst>
      <p:ext uri="{BB962C8B-B14F-4D97-AF65-F5344CB8AC3E}">
        <p14:creationId xmlns:p14="http://schemas.microsoft.com/office/powerpoint/2010/main" val="3037018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B73D94-8C4F-9B2D-12A8-0EFCFA2BC7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B765B726-66B5-6C55-8D3B-50EF5BB20B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75170EF-6660-6AA9-559A-9A9D86980D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578953-6A62-4F28-88E6-A1F303E59D0F}" type="datetimeFigureOut">
              <a:rPr lang="en-CA" smtClean="0"/>
              <a:t>2023-08-08</a:t>
            </a:fld>
            <a:endParaRPr lang="en-CA"/>
          </a:p>
        </p:txBody>
      </p:sp>
      <p:sp>
        <p:nvSpPr>
          <p:cNvPr id="5" name="Footer Placeholder 4">
            <a:extLst>
              <a:ext uri="{FF2B5EF4-FFF2-40B4-BE49-F238E27FC236}">
                <a16:creationId xmlns:a16="http://schemas.microsoft.com/office/drawing/2014/main" id="{AE046AEC-1584-DBE8-FEF8-7C0831AB9B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9ED96D6A-3E17-1B42-4B84-CDBCF49092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626F09-AA3D-4553-89BF-71970103FC05}" type="slidenum">
              <a:rPr lang="en-CA" smtClean="0"/>
              <a:t>‹#›</a:t>
            </a:fld>
            <a:endParaRPr lang="en-CA"/>
          </a:p>
        </p:txBody>
      </p:sp>
    </p:spTree>
    <p:extLst>
      <p:ext uri="{BB962C8B-B14F-4D97-AF65-F5344CB8AC3E}">
        <p14:creationId xmlns:p14="http://schemas.microsoft.com/office/powerpoint/2010/main" val="49401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Phoroptor">
            <a:extLst>
              <a:ext uri="{FF2B5EF4-FFF2-40B4-BE49-F238E27FC236}">
                <a16:creationId xmlns:a16="http://schemas.microsoft.com/office/drawing/2014/main" id="{DE34A905-556D-5B88-60D0-38FB5082B173}"/>
              </a:ext>
            </a:extLst>
          </p:cNvPr>
          <p:cNvPicPr>
            <a:picLocks noChangeAspect="1"/>
          </p:cNvPicPr>
          <p:nvPr/>
        </p:nvPicPr>
        <p:blipFill rotWithShape="1">
          <a:blip r:embed="rId2"/>
          <a:srcRect l="33380" r="7354" b="-1"/>
          <a:stretch/>
        </p:blipFill>
        <p:spPr>
          <a:xfrm>
            <a:off x="6103027" y="10"/>
            <a:ext cx="6088971" cy="6857990"/>
          </a:xfrm>
          <a:prstGeom prst="rect">
            <a:avLst/>
          </a:prstGeom>
        </p:spPr>
      </p:pic>
      <p:sp useBgFill="1">
        <p:nvSpPr>
          <p:cNvPr id="29" name="Rectangle 28">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72FB4A-4367-840A-8245-037B333E1CED}"/>
              </a:ext>
            </a:extLst>
          </p:cNvPr>
          <p:cNvSpPr>
            <a:spLocks noGrp="1"/>
          </p:cNvSpPr>
          <p:nvPr>
            <p:ph type="ctrTitle"/>
          </p:nvPr>
        </p:nvSpPr>
        <p:spPr>
          <a:xfrm>
            <a:off x="761801" y="328512"/>
            <a:ext cx="4778387" cy="1628970"/>
          </a:xfrm>
        </p:spPr>
        <p:txBody>
          <a:bodyPr vert="horz" lIns="91440" tIns="45720" rIns="91440" bIns="45720" rtlCol="0" anchor="ctr">
            <a:normAutofit/>
          </a:bodyPr>
          <a:lstStyle/>
          <a:p>
            <a:pPr algn="l"/>
            <a:r>
              <a:rPr lang="en-US" sz="3100"/>
              <a:t>CAPSTONE PROJECT </a:t>
            </a:r>
            <a:br>
              <a:rPr lang="en-US" sz="3100"/>
            </a:br>
            <a:r>
              <a:rPr lang="en-US" sz="3100"/>
              <a:t>Patient Disabilities: Machine learning for Crime rates</a:t>
            </a:r>
          </a:p>
        </p:txBody>
      </p:sp>
      <p:sp>
        <p:nvSpPr>
          <p:cNvPr id="3" name="Subtitle 2">
            <a:extLst>
              <a:ext uri="{FF2B5EF4-FFF2-40B4-BE49-F238E27FC236}">
                <a16:creationId xmlns:a16="http://schemas.microsoft.com/office/drawing/2014/main" id="{29732D5E-46FE-00B6-CAEA-62E542BCA41C}"/>
              </a:ext>
            </a:extLst>
          </p:cNvPr>
          <p:cNvSpPr>
            <a:spLocks noGrp="1"/>
          </p:cNvSpPr>
          <p:nvPr>
            <p:ph type="subTitle" idx="1"/>
          </p:nvPr>
        </p:nvSpPr>
        <p:spPr>
          <a:xfrm>
            <a:off x="761801" y="2884929"/>
            <a:ext cx="4659756" cy="3374137"/>
          </a:xfrm>
        </p:spPr>
        <p:txBody>
          <a:bodyPr vert="horz" lIns="91440" tIns="45720" rIns="91440" bIns="45720" rtlCol="0" anchor="ctr">
            <a:normAutofit/>
          </a:bodyPr>
          <a:lstStyle/>
          <a:p>
            <a:pPr indent="-228600" algn="l">
              <a:buFont typeface="Arial" panose="020B0604020202020204" pitchFamily="34" charset="0"/>
              <a:buChar char="•"/>
            </a:pPr>
            <a:r>
              <a:rPr lang="en-US" sz="1700" dirty="0"/>
              <a:t>SUBMITTED BY:</a:t>
            </a:r>
          </a:p>
          <a:p>
            <a:pPr algn="l"/>
            <a:r>
              <a:rPr lang="en-US" sz="1700" dirty="0"/>
              <a:t>                                                                                                                 </a:t>
            </a:r>
          </a:p>
          <a:p>
            <a:pPr algn="l"/>
            <a:r>
              <a:rPr lang="en-US" sz="1700" dirty="0"/>
              <a:t>    KOMAL(0891433) </a:t>
            </a:r>
          </a:p>
          <a:p>
            <a:pPr algn="l"/>
            <a:r>
              <a:rPr lang="en-US" sz="1700" dirty="0"/>
              <a:t>    KEYUR(0805748)</a:t>
            </a:r>
          </a:p>
          <a:p>
            <a:pPr algn="l"/>
            <a:r>
              <a:rPr lang="en-US" sz="1700" dirty="0"/>
              <a:t>    ABHISHEK(0803640)</a:t>
            </a:r>
          </a:p>
          <a:p>
            <a:pPr indent="-228600" algn="l">
              <a:buFont typeface="Arial" panose="020B0604020202020204" pitchFamily="34" charset="0"/>
              <a:buChar char="•"/>
            </a:pPr>
            <a:endParaRPr lang="en-US" sz="1700" dirty="0"/>
          </a:p>
          <a:p>
            <a:pPr indent="-228600" algn="l">
              <a:buFont typeface="Arial" panose="020B0604020202020204" pitchFamily="34" charset="0"/>
              <a:buChar char="•"/>
            </a:pPr>
            <a:r>
              <a:rPr lang="en-US" sz="1700" dirty="0"/>
              <a:t>SUBMITTED TO:</a:t>
            </a:r>
          </a:p>
          <a:p>
            <a:pPr indent="-228600" algn="l">
              <a:buFont typeface="Arial" panose="020B0604020202020204" pitchFamily="34" charset="0"/>
              <a:buChar char="•"/>
            </a:pPr>
            <a:endParaRPr lang="en-US" sz="1700" dirty="0"/>
          </a:p>
          <a:p>
            <a:pPr algn="l"/>
            <a:r>
              <a:rPr lang="en-US" sz="1700" dirty="0"/>
              <a:t>    SAVITA SEHRAWAT</a:t>
            </a:r>
          </a:p>
        </p:txBody>
      </p:sp>
    </p:spTree>
    <p:extLst>
      <p:ext uri="{BB962C8B-B14F-4D97-AF65-F5344CB8AC3E}">
        <p14:creationId xmlns:p14="http://schemas.microsoft.com/office/powerpoint/2010/main" val="24152128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gital financial graph">
            <a:extLst>
              <a:ext uri="{FF2B5EF4-FFF2-40B4-BE49-F238E27FC236}">
                <a16:creationId xmlns:a16="http://schemas.microsoft.com/office/drawing/2014/main" id="{5958405F-3E34-EC4B-61E1-BB6183895AFB}"/>
              </a:ext>
            </a:extLst>
          </p:cNvPr>
          <p:cNvPicPr>
            <a:picLocks noChangeAspect="1"/>
          </p:cNvPicPr>
          <p:nvPr/>
        </p:nvPicPr>
        <p:blipFill rotWithShape="1">
          <a:blip r:embed="rId2"/>
          <a:srcRect l="15097" r="5592"/>
          <a:stretch/>
        </p:blipFill>
        <p:spPr>
          <a:xfrm>
            <a:off x="1" y="10"/>
            <a:ext cx="9669642" cy="6857990"/>
          </a:xfrm>
          <a:prstGeom prst="rect">
            <a:avLst/>
          </a:prstGeom>
        </p:spPr>
      </p:pic>
      <p:sp>
        <p:nvSpPr>
          <p:cNvPr id="20" name="Rectangle 1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0267C9-C781-1531-1C58-5C42BDEFA582}"/>
              </a:ext>
            </a:extLst>
          </p:cNvPr>
          <p:cNvSpPr>
            <a:spLocks noGrp="1"/>
          </p:cNvSpPr>
          <p:nvPr>
            <p:ph type="title"/>
          </p:nvPr>
        </p:nvSpPr>
        <p:spPr>
          <a:xfrm>
            <a:off x="7531610" y="365125"/>
            <a:ext cx="3822189" cy="1899912"/>
          </a:xfrm>
        </p:spPr>
        <p:txBody>
          <a:bodyPr>
            <a:normAutofit/>
          </a:bodyPr>
          <a:lstStyle/>
          <a:p>
            <a:r>
              <a:rPr lang="en-CA" sz="4000" dirty="0"/>
              <a:t>METHODOLOGY</a:t>
            </a:r>
          </a:p>
        </p:txBody>
      </p:sp>
      <p:sp>
        <p:nvSpPr>
          <p:cNvPr id="3" name="Content Placeholder 2">
            <a:extLst>
              <a:ext uri="{FF2B5EF4-FFF2-40B4-BE49-F238E27FC236}">
                <a16:creationId xmlns:a16="http://schemas.microsoft.com/office/drawing/2014/main" id="{3EF3809F-F4F5-BE18-BBCB-2A291D4E0D6B}"/>
              </a:ext>
            </a:extLst>
          </p:cNvPr>
          <p:cNvSpPr>
            <a:spLocks noGrp="1"/>
          </p:cNvSpPr>
          <p:nvPr>
            <p:ph idx="1"/>
          </p:nvPr>
        </p:nvSpPr>
        <p:spPr>
          <a:xfrm>
            <a:off x="7531610" y="2434201"/>
            <a:ext cx="3822189" cy="3742762"/>
          </a:xfrm>
        </p:spPr>
        <p:txBody>
          <a:bodyPr>
            <a:normAutofit/>
          </a:bodyPr>
          <a:lstStyle/>
          <a:p>
            <a:r>
              <a:rPr lang="en-US" sz="1900"/>
              <a:t>This research focuses on utilizing Exploratory Data Analysis (EDA) and Data Modeling techniques to process and analyze crime rate data from the year 2001 to the present. The primary objective is to gain insights into the temporal patterns and underlying factors influencing crime rates over the years, ultimately enabling better-informed decision-making for crime prevention and public safety strategies.</a:t>
            </a:r>
            <a:endParaRPr lang="en-CA" sz="1900"/>
          </a:p>
        </p:txBody>
      </p:sp>
    </p:spTree>
    <p:extLst>
      <p:ext uri="{BB962C8B-B14F-4D97-AF65-F5344CB8AC3E}">
        <p14:creationId xmlns:p14="http://schemas.microsoft.com/office/powerpoint/2010/main" val="1014144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4" descr="Light bulb on yellow background with sketched light beams and cord">
            <a:extLst>
              <a:ext uri="{FF2B5EF4-FFF2-40B4-BE49-F238E27FC236}">
                <a16:creationId xmlns:a16="http://schemas.microsoft.com/office/drawing/2014/main" id="{0DE9A1F4-A603-3A5F-B366-D040DAED10A9}"/>
              </a:ext>
            </a:extLst>
          </p:cNvPr>
          <p:cNvPicPr>
            <a:picLocks noChangeAspect="1"/>
          </p:cNvPicPr>
          <p:nvPr/>
        </p:nvPicPr>
        <p:blipFill rotWithShape="1">
          <a:blip r:embed="rId2"/>
          <a:srcRect l="44827" r="569"/>
          <a:stretch/>
        </p:blipFill>
        <p:spPr>
          <a:xfrm>
            <a:off x="6103027" y="10"/>
            <a:ext cx="6088971" cy="6857990"/>
          </a:xfrm>
          <a:prstGeom prst="rect">
            <a:avLst/>
          </a:prstGeom>
        </p:spPr>
      </p:pic>
      <p:sp useBgFill="1">
        <p:nvSpPr>
          <p:cNvPr id="16"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364783-64E1-CACE-1B42-6CE5552997CE}"/>
              </a:ext>
            </a:extLst>
          </p:cNvPr>
          <p:cNvSpPr>
            <a:spLocks noGrp="1"/>
          </p:cNvSpPr>
          <p:nvPr>
            <p:ph type="title"/>
          </p:nvPr>
        </p:nvSpPr>
        <p:spPr>
          <a:xfrm>
            <a:off x="761801" y="328512"/>
            <a:ext cx="4778387" cy="1628970"/>
          </a:xfrm>
        </p:spPr>
        <p:txBody>
          <a:bodyPr anchor="ctr">
            <a:normAutofit/>
          </a:bodyPr>
          <a:lstStyle/>
          <a:p>
            <a:r>
              <a:rPr lang="en-CA" sz="4000"/>
              <a:t>DATA PREPROCESSING </a:t>
            </a:r>
          </a:p>
        </p:txBody>
      </p:sp>
      <p:sp>
        <p:nvSpPr>
          <p:cNvPr id="3" name="Content Placeholder 2">
            <a:extLst>
              <a:ext uri="{FF2B5EF4-FFF2-40B4-BE49-F238E27FC236}">
                <a16:creationId xmlns:a16="http://schemas.microsoft.com/office/drawing/2014/main" id="{48D301A3-088E-DE41-A0CB-760AAC4C212D}"/>
              </a:ext>
            </a:extLst>
          </p:cNvPr>
          <p:cNvSpPr>
            <a:spLocks noGrp="1"/>
          </p:cNvSpPr>
          <p:nvPr>
            <p:ph idx="1"/>
          </p:nvPr>
        </p:nvSpPr>
        <p:spPr>
          <a:xfrm>
            <a:off x="761801" y="2884929"/>
            <a:ext cx="4659756" cy="3374137"/>
          </a:xfrm>
        </p:spPr>
        <p:txBody>
          <a:bodyPr anchor="ctr">
            <a:normAutofit/>
          </a:bodyPr>
          <a:lstStyle/>
          <a:p>
            <a:r>
              <a:rPr lang="en-US" sz="2000"/>
              <a:t>Data preprocessing is a crucial step in the data analysis and machine learning workflow. It involves transforming raw data into a format suitable for analysis or modeling, ensuring that the 8 data is accurate, consistent, and ready for further processing. Proper data preprocessing can significantly impact the performance and accuracy of machine learning models</a:t>
            </a:r>
            <a:endParaRPr lang="en-CA" sz="2000"/>
          </a:p>
        </p:txBody>
      </p:sp>
    </p:spTree>
    <p:extLst>
      <p:ext uri="{BB962C8B-B14F-4D97-AF65-F5344CB8AC3E}">
        <p14:creationId xmlns:p14="http://schemas.microsoft.com/office/powerpoint/2010/main" val="2372782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76C289-D97F-5EC9-DBD0-EA7EDF1C0DDB}"/>
              </a:ext>
            </a:extLst>
          </p:cNvPr>
          <p:cNvSpPr>
            <a:spLocks noGrp="1"/>
          </p:cNvSpPr>
          <p:nvPr>
            <p:ph type="title"/>
          </p:nvPr>
        </p:nvSpPr>
        <p:spPr>
          <a:xfrm>
            <a:off x="6803409" y="762001"/>
            <a:ext cx="4156512" cy="1708244"/>
          </a:xfrm>
        </p:spPr>
        <p:txBody>
          <a:bodyPr anchor="ctr">
            <a:normAutofit/>
          </a:bodyPr>
          <a:lstStyle/>
          <a:p>
            <a:r>
              <a:rPr lang="en-CA" sz="4000"/>
              <a:t>Exploratory Data Analysis (EDA)</a:t>
            </a:r>
          </a:p>
        </p:txBody>
      </p:sp>
      <p:pic>
        <p:nvPicPr>
          <p:cNvPr id="5" name="Picture 4" descr="Graph">
            <a:extLst>
              <a:ext uri="{FF2B5EF4-FFF2-40B4-BE49-F238E27FC236}">
                <a16:creationId xmlns:a16="http://schemas.microsoft.com/office/drawing/2014/main" id="{806FFBF1-E0F3-ED1A-F5DE-7AF5F4748747}"/>
              </a:ext>
            </a:extLst>
          </p:cNvPr>
          <p:cNvPicPr>
            <a:picLocks noChangeAspect="1"/>
          </p:cNvPicPr>
          <p:nvPr/>
        </p:nvPicPr>
        <p:blipFill rotWithShape="1">
          <a:blip r:embed="rId2"/>
          <a:srcRect l="16589" r="27855"/>
          <a:stretch/>
        </p:blipFill>
        <p:spPr>
          <a:xfrm>
            <a:off x="-1" y="-2"/>
            <a:ext cx="6096001" cy="6858002"/>
          </a:xfrm>
          <a:prstGeom prst="rect">
            <a:avLst/>
          </a:prstGeom>
        </p:spPr>
      </p:pic>
      <p:sp>
        <p:nvSpPr>
          <p:cNvPr id="3" name="Content Placeholder 2">
            <a:extLst>
              <a:ext uri="{FF2B5EF4-FFF2-40B4-BE49-F238E27FC236}">
                <a16:creationId xmlns:a16="http://schemas.microsoft.com/office/drawing/2014/main" id="{4C6C6BC1-2B94-F4EC-9128-548910D38C08}"/>
              </a:ext>
            </a:extLst>
          </p:cNvPr>
          <p:cNvSpPr>
            <a:spLocks noGrp="1"/>
          </p:cNvSpPr>
          <p:nvPr>
            <p:ph idx="1"/>
          </p:nvPr>
        </p:nvSpPr>
        <p:spPr>
          <a:xfrm>
            <a:off x="6803409" y="2470245"/>
            <a:ext cx="4156512" cy="3769835"/>
          </a:xfrm>
        </p:spPr>
        <p:txBody>
          <a:bodyPr anchor="ctr">
            <a:normAutofit/>
          </a:bodyPr>
          <a:lstStyle/>
          <a:p>
            <a:r>
              <a:rPr lang="en-US" sz="1900"/>
              <a:t>:The EDA phase involves comprehensive data exploration to uncover patterns, trends, and potential anomalies. Descriptive statistics, data visualization, and other EDA techniques will be employed to identify the distribution of crime rates across time, regions, and crime categories. The EDA process will also examine relationships between crime rates and various socio-economic variables, such as population density, unemployment rates, and education levels</a:t>
            </a:r>
            <a:endParaRPr lang="en-CA" sz="1900"/>
          </a:p>
        </p:txBody>
      </p:sp>
    </p:spTree>
    <p:extLst>
      <p:ext uri="{BB962C8B-B14F-4D97-AF65-F5344CB8AC3E}">
        <p14:creationId xmlns:p14="http://schemas.microsoft.com/office/powerpoint/2010/main" val="1919688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D723-DAF2-7809-7110-BE2186935798}"/>
              </a:ext>
            </a:extLst>
          </p:cNvPr>
          <p:cNvSpPr>
            <a:spLocks noGrp="1"/>
          </p:cNvSpPr>
          <p:nvPr>
            <p:ph type="title"/>
          </p:nvPr>
        </p:nvSpPr>
        <p:spPr>
          <a:xfrm>
            <a:off x="876692" y="741391"/>
            <a:ext cx="5479719" cy="1616203"/>
          </a:xfrm>
        </p:spPr>
        <p:txBody>
          <a:bodyPr anchor="b">
            <a:normAutofit/>
          </a:bodyPr>
          <a:lstStyle/>
          <a:p>
            <a:r>
              <a:rPr lang="en-CA" sz="3200"/>
              <a:t>DATA MODELING </a:t>
            </a:r>
          </a:p>
        </p:txBody>
      </p:sp>
      <p:sp>
        <p:nvSpPr>
          <p:cNvPr id="3" name="Content Placeholder 2">
            <a:extLst>
              <a:ext uri="{FF2B5EF4-FFF2-40B4-BE49-F238E27FC236}">
                <a16:creationId xmlns:a16="http://schemas.microsoft.com/office/drawing/2014/main" id="{A0F64D1D-031C-55E1-D117-C55530D8A046}"/>
              </a:ext>
            </a:extLst>
          </p:cNvPr>
          <p:cNvSpPr>
            <a:spLocks noGrp="1"/>
          </p:cNvSpPr>
          <p:nvPr>
            <p:ph idx="1"/>
          </p:nvPr>
        </p:nvSpPr>
        <p:spPr>
          <a:xfrm>
            <a:off x="876692" y="2533476"/>
            <a:ext cx="5479719" cy="3447832"/>
          </a:xfrm>
        </p:spPr>
        <p:txBody>
          <a:bodyPr anchor="t">
            <a:normAutofit/>
          </a:bodyPr>
          <a:lstStyle/>
          <a:p>
            <a:r>
              <a:rPr lang="en-US" sz="2000"/>
              <a:t>For data modeling, advanced statistical and machine learning algorithms will be applied to develop predictive models. Time series analysis will be employed to forecast future crime rates 5 based on historical patterns, enabling the identification of potential hotspots and proactive allocation of resources. Additionally, machine learning models, such as regression, decision trees, and clustering, will be utilized to uncover hidden patterns and correlations within the data, offering valuable insights for crime prevention strategies</a:t>
            </a:r>
            <a:endParaRPr lang="en-CA" sz="2000"/>
          </a:p>
        </p:txBody>
      </p:sp>
      <p:pic>
        <p:nvPicPr>
          <p:cNvPr id="5" name="Picture 4">
            <a:extLst>
              <a:ext uri="{FF2B5EF4-FFF2-40B4-BE49-F238E27FC236}">
                <a16:creationId xmlns:a16="http://schemas.microsoft.com/office/drawing/2014/main" id="{C5BE0B85-5478-B7BF-9FF7-6B712F346ADE}"/>
              </a:ext>
            </a:extLst>
          </p:cNvPr>
          <p:cNvPicPr>
            <a:picLocks noChangeAspect="1"/>
          </p:cNvPicPr>
          <p:nvPr/>
        </p:nvPicPr>
        <p:blipFill rotWithShape="1">
          <a:blip r:embed="rId2"/>
          <a:srcRect l="3907" r="55729"/>
          <a:stretch/>
        </p:blipFill>
        <p:spPr>
          <a:xfrm>
            <a:off x="7270812" y="10"/>
            <a:ext cx="4921187" cy="6857990"/>
          </a:xfrm>
          <a:prstGeom prst="rect">
            <a:avLst/>
          </a:prstGeom>
        </p:spPr>
      </p:pic>
      <p:grpSp>
        <p:nvGrpSpPr>
          <p:cNvPr id="9" name="Group 8">
            <a:extLst>
              <a:ext uri="{FF2B5EF4-FFF2-40B4-BE49-F238E27FC236}">
                <a16:creationId xmlns:a16="http://schemas.microsoft.com/office/drawing/2014/main" id="{8CE57D37-C2D0-066B-1AE3-6F4244344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10" name="Rectangle 9">
              <a:extLst>
                <a:ext uri="{FF2B5EF4-FFF2-40B4-BE49-F238E27FC236}">
                  <a16:creationId xmlns:a16="http://schemas.microsoft.com/office/drawing/2014/main" id="{A24DCA44-89CF-872A-903F-96C50780E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B0CC4F5-AC85-FFFA-7EB5-33C4FCE90A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9703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4FEA3-A74D-E31F-600E-20B9E8FA4A9A}"/>
              </a:ext>
            </a:extLst>
          </p:cNvPr>
          <p:cNvSpPr>
            <a:spLocks noGrp="1"/>
          </p:cNvSpPr>
          <p:nvPr>
            <p:ph type="title"/>
          </p:nvPr>
        </p:nvSpPr>
        <p:spPr/>
        <p:txBody>
          <a:bodyPr/>
          <a:lstStyle/>
          <a:p>
            <a:r>
              <a:rPr lang="en-CA" dirty="0"/>
              <a:t>DATA CLEANING </a:t>
            </a:r>
          </a:p>
        </p:txBody>
      </p:sp>
      <p:graphicFrame>
        <p:nvGraphicFramePr>
          <p:cNvPr id="7" name="Content Placeholder 2">
            <a:extLst>
              <a:ext uri="{FF2B5EF4-FFF2-40B4-BE49-F238E27FC236}">
                <a16:creationId xmlns:a16="http://schemas.microsoft.com/office/drawing/2014/main" id="{469C81D7-2A3C-F38D-B1B6-6A31D05F72A8}"/>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68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1">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5A13BC10-9DAB-419A-0BFC-A5D68D6C1B5A}"/>
              </a:ext>
            </a:extLst>
          </p:cNvPr>
          <p:cNvPicPr>
            <a:picLocks noGrp="1" noChangeAspect="1"/>
          </p:cNvPicPr>
          <p:nvPr>
            <p:ph idx="1"/>
          </p:nvPr>
        </p:nvPicPr>
        <p:blipFill>
          <a:blip r:embed="rId2"/>
          <a:stretch>
            <a:fillRect/>
          </a:stretch>
        </p:blipFill>
        <p:spPr>
          <a:xfrm>
            <a:off x="228600" y="1714120"/>
            <a:ext cx="11658600" cy="1981960"/>
          </a:xfrm>
          <a:prstGeom prst="rect">
            <a:avLst/>
          </a:prstGeom>
        </p:spPr>
      </p:pic>
    </p:spTree>
    <p:extLst>
      <p:ext uri="{BB962C8B-B14F-4D97-AF65-F5344CB8AC3E}">
        <p14:creationId xmlns:p14="http://schemas.microsoft.com/office/powerpoint/2010/main" val="5901062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65093-F317-911E-5FD0-28714861244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endParaRPr lang="en-US" sz="3200" kern="1200">
              <a:solidFill>
                <a:schemeClr val="bg1"/>
              </a:solidFill>
              <a:latin typeface="+mj-lt"/>
              <a:ea typeface="+mj-ea"/>
              <a:cs typeface="+mj-cs"/>
            </a:endParaRPr>
          </a:p>
        </p:txBody>
      </p:sp>
      <p:pic>
        <p:nvPicPr>
          <p:cNvPr id="5" name="Content Placeholder 4">
            <a:extLst>
              <a:ext uri="{FF2B5EF4-FFF2-40B4-BE49-F238E27FC236}">
                <a16:creationId xmlns:a16="http://schemas.microsoft.com/office/drawing/2014/main" id="{D219E9BF-8F2D-E0F7-31BC-7214B76AF372}"/>
              </a:ext>
            </a:extLst>
          </p:cNvPr>
          <p:cNvPicPr>
            <a:picLocks noGrp="1" noChangeAspect="1"/>
          </p:cNvPicPr>
          <p:nvPr>
            <p:ph idx="1"/>
          </p:nvPr>
        </p:nvPicPr>
        <p:blipFill>
          <a:blip r:embed="rId2"/>
          <a:stretch>
            <a:fillRect/>
          </a:stretch>
        </p:blipFill>
        <p:spPr>
          <a:xfrm>
            <a:off x="643467" y="2768190"/>
            <a:ext cx="10905066" cy="2208273"/>
          </a:xfrm>
          <a:prstGeom prst="rect">
            <a:avLst/>
          </a:prstGeom>
        </p:spPr>
      </p:pic>
    </p:spTree>
    <p:extLst>
      <p:ext uri="{BB962C8B-B14F-4D97-AF65-F5344CB8AC3E}">
        <p14:creationId xmlns:p14="http://schemas.microsoft.com/office/powerpoint/2010/main" val="34227034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74EB25E-8149-D203-D182-F1DBD8E2EE3B}"/>
              </a:ext>
            </a:extLst>
          </p:cNvPr>
          <p:cNvSpPr>
            <a:spLocks noGrp="1"/>
          </p:cNvSpPr>
          <p:nvPr>
            <p:ph type="title"/>
          </p:nvPr>
        </p:nvSpPr>
        <p:spPr>
          <a:xfrm>
            <a:off x="1383564" y="348865"/>
            <a:ext cx="9718111" cy="1576446"/>
          </a:xfrm>
        </p:spPr>
        <p:txBody>
          <a:bodyPr anchor="ctr">
            <a:normAutofit/>
          </a:bodyPr>
          <a:lstStyle/>
          <a:p>
            <a:r>
              <a:rPr lang="en-CA" sz="4000">
                <a:solidFill>
                  <a:srgbClr val="FFFFFF"/>
                </a:solidFill>
              </a:rPr>
              <a:t>Libraries that are used </a:t>
            </a:r>
          </a:p>
        </p:txBody>
      </p:sp>
      <p:graphicFrame>
        <p:nvGraphicFramePr>
          <p:cNvPr id="5" name="Content Placeholder 2">
            <a:extLst>
              <a:ext uri="{FF2B5EF4-FFF2-40B4-BE49-F238E27FC236}">
                <a16:creationId xmlns:a16="http://schemas.microsoft.com/office/drawing/2014/main" id="{5560845F-6AF3-1509-493A-7CFDAF1060A0}"/>
              </a:ext>
            </a:extLst>
          </p:cNvPr>
          <p:cNvGraphicFramePr>
            <a:graphicFrameLocks noGrp="1"/>
          </p:cNvGraphicFramePr>
          <p:nvPr>
            <p:ph idx="1"/>
            <p:extLst>
              <p:ext uri="{D42A27DB-BD31-4B8C-83A1-F6EECF244321}">
                <p14:modId xmlns:p14="http://schemas.microsoft.com/office/powerpoint/2010/main" val="2989309965"/>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89742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E6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D47BF6-F69F-0DF1-57E9-B06447981B45}"/>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1800" kern="1200">
                <a:solidFill>
                  <a:srgbClr val="FFFFFF"/>
                </a:solidFill>
                <a:latin typeface="+mj-lt"/>
                <a:ea typeface="+mj-ea"/>
                <a:cs typeface="+mj-cs"/>
              </a:rPr>
              <a:t>GRAPHICAL REPRESENTATION</a:t>
            </a:r>
          </a:p>
        </p:txBody>
      </p:sp>
      <p:pic>
        <p:nvPicPr>
          <p:cNvPr id="5" name="Content Placeholder 4">
            <a:extLst>
              <a:ext uri="{FF2B5EF4-FFF2-40B4-BE49-F238E27FC236}">
                <a16:creationId xmlns:a16="http://schemas.microsoft.com/office/drawing/2014/main" id="{9D87EB47-80FD-1B8D-D012-D4D8B0DB9BC8}"/>
              </a:ext>
            </a:extLst>
          </p:cNvPr>
          <p:cNvPicPr>
            <a:picLocks noGrp="1" noChangeAspect="1"/>
          </p:cNvPicPr>
          <p:nvPr>
            <p:ph idx="1"/>
          </p:nvPr>
        </p:nvPicPr>
        <p:blipFill>
          <a:blip r:embed="rId2"/>
          <a:stretch>
            <a:fillRect/>
          </a:stretch>
        </p:blipFill>
        <p:spPr>
          <a:xfrm>
            <a:off x="4038600" y="1234905"/>
            <a:ext cx="7188199" cy="4384801"/>
          </a:xfrm>
          <a:prstGeom prst="rect">
            <a:avLst/>
          </a:prstGeom>
        </p:spPr>
      </p:pic>
    </p:spTree>
    <p:extLst>
      <p:ext uri="{BB962C8B-B14F-4D97-AF65-F5344CB8AC3E}">
        <p14:creationId xmlns:p14="http://schemas.microsoft.com/office/powerpoint/2010/main" val="17204879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7D1C8366-2612-26ED-8BC8-C2CB49D416C2}"/>
              </a:ext>
            </a:extLst>
          </p:cNvPr>
          <p:cNvPicPr>
            <a:picLocks noGrp="1" noChangeAspect="1"/>
          </p:cNvPicPr>
          <p:nvPr>
            <p:ph idx="1"/>
          </p:nvPr>
        </p:nvPicPr>
        <p:blipFill>
          <a:blip r:embed="rId2"/>
          <a:stretch>
            <a:fillRect/>
          </a:stretch>
        </p:blipFill>
        <p:spPr>
          <a:xfrm>
            <a:off x="2415751" y="457200"/>
            <a:ext cx="7360498" cy="5943600"/>
          </a:xfrm>
          <a:prstGeom prst="rect">
            <a:avLst/>
          </a:prstGeom>
        </p:spPr>
      </p:pic>
    </p:spTree>
    <p:extLst>
      <p:ext uri="{BB962C8B-B14F-4D97-AF65-F5344CB8AC3E}">
        <p14:creationId xmlns:p14="http://schemas.microsoft.com/office/powerpoint/2010/main" val="3661612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 on document with pen">
            <a:extLst>
              <a:ext uri="{FF2B5EF4-FFF2-40B4-BE49-F238E27FC236}">
                <a16:creationId xmlns:a16="http://schemas.microsoft.com/office/drawing/2014/main" id="{4544994B-33EE-29B3-4B44-9577695286CB}"/>
              </a:ext>
            </a:extLst>
          </p:cNvPr>
          <p:cNvPicPr>
            <a:picLocks noChangeAspect="1"/>
          </p:cNvPicPr>
          <p:nvPr/>
        </p:nvPicPr>
        <p:blipFill rotWithShape="1">
          <a:blip r:embed="rId2"/>
          <a:srcRect l="30532" r="16809" b="-2"/>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3BDA2D-B5E4-6CE2-0632-891CFD9E8551}"/>
              </a:ext>
            </a:extLst>
          </p:cNvPr>
          <p:cNvSpPr>
            <a:spLocks noGrp="1"/>
          </p:cNvSpPr>
          <p:nvPr>
            <p:ph type="title"/>
          </p:nvPr>
        </p:nvSpPr>
        <p:spPr>
          <a:xfrm>
            <a:off x="6115317" y="405685"/>
            <a:ext cx="5464968" cy="1559301"/>
          </a:xfrm>
        </p:spPr>
        <p:txBody>
          <a:bodyPr>
            <a:normAutofit/>
          </a:bodyPr>
          <a:lstStyle/>
          <a:p>
            <a:r>
              <a:rPr lang="en-CA" sz="4000"/>
              <a:t>CONTENT </a:t>
            </a:r>
          </a:p>
        </p:txBody>
      </p:sp>
      <p:sp>
        <p:nvSpPr>
          <p:cNvPr id="3" name="Content Placeholder 2">
            <a:extLst>
              <a:ext uri="{FF2B5EF4-FFF2-40B4-BE49-F238E27FC236}">
                <a16:creationId xmlns:a16="http://schemas.microsoft.com/office/drawing/2014/main" id="{16511D84-FE37-1A4B-5B49-9253EBC2BE5B}"/>
              </a:ext>
            </a:extLst>
          </p:cNvPr>
          <p:cNvSpPr>
            <a:spLocks noGrp="1"/>
          </p:cNvSpPr>
          <p:nvPr>
            <p:ph idx="1"/>
          </p:nvPr>
        </p:nvSpPr>
        <p:spPr>
          <a:xfrm>
            <a:off x="6115317" y="2743200"/>
            <a:ext cx="5247340" cy="3496878"/>
          </a:xfrm>
        </p:spPr>
        <p:txBody>
          <a:bodyPr anchor="ctr">
            <a:normAutofit/>
          </a:bodyPr>
          <a:lstStyle/>
          <a:p>
            <a:r>
              <a:rPr lang="en-CA" sz="2000"/>
              <a:t>Introduction of crime rate </a:t>
            </a:r>
          </a:p>
          <a:p>
            <a:r>
              <a:rPr lang="en-CA" sz="2000"/>
              <a:t>Objectives &amp; Regarding  the dataset </a:t>
            </a:r>
          </a:p>
          <a:p>
            <a:r>
              <a:rPr lang="en-CA" sz="2000"/>
              <a:t>Data importing and data cleaning </a:t>
            </a:r>
          </a:p>
          <a:p>
            <a:r>
              <a:rPr lang="en-CA" sz="2000"/>
              <a:t>Libraries and EDA</a:t>
            </a:r>
          </a:p>
          <a:p>
            <a:r>
              <a:rPr lang="en-CA" sz="2000"/>
              <a:t>Normalization &amp; min max scaler </a:t>
            </a:r>
          </a:p>
          <a:p>
            <a:r>
              <a:rPr lang="en-CA" sz="2000"/>
              <a:t>Model implementation &amp; evaluation</a:t>
            </a:r>
          </a:p>
          <a:p>
            <a:r>
              <a:rPr lang="en-CA" sz="2000"/>
              <a:t>Summary </a:t>
            </a:r>
          </a:p>
          <a:p>
            <a:endParaRPr lang="en-CA" sz="2000"/>
          </a:p>
        </p:txBody>
      </p:sp>
    </p:spTree>
    <p:extLst>
      <p:ext uri="{BB962C8B-B14F-4D97-AF65-F5344CB8AC3E}">
        <p14:creationId xmlns:p14="http://schemas.microsoft.com/office/powerpoint/2010/main" val="20564947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26D82F-045D-B188-58D4-48DC26200276}"/>
              </a:ext>
            </a:extLst>
          </p:cNvPr>
          <p:cNvSpPr>
            <a:spLocks noGrp="1"/>
          </p:cNvSpPr>
          <p:nvPr>
            <p:ph type="title"/>
          </p:nvPr>
        </p:nvSpPr>
        <p:spPr>
          <a:xfrm>
            <a:off x="686834" y="1153572"/>
            <a:ext cx="3200400" cy="4461163"/>
          </a:xfrm>
        </p:spPr>
        <p:txBody>
          <a:bodyPr>
            <a:normAutofit/>
          </a:bodyPr>
          <a:lstStyle/>
          <a:p>
            <a:r>
              <a:rPr lang="en-CA" sz="3400">
                <a:solidFill>
                  <a:srgbClr val="FFFFFF"/>
                </a:solidFill>
              </a:rPr>
              <a:t>NORMALIZATION</a:t>
            </a:r>
          </a:p>
        </p:txBody>
      </p:sp>
      <p:sp>
        <p:nvSpPr>
          <p:cNvPr id="16"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5D705AD-F944-50E9-CEF2-E00B9F496812}"/>
              </a:ext>
            </a:extLst>
          </p:cNvPr>
          <p:cNvSpPr>
            <a:spLocks noGrp="1"/>
          </p:cNvSpPr>
          <p:nvPr>
            <p:ph idx="1"/>
          </p:nvPr>
        </p:nvSpPr>
        <p:spPr>
          <a:xfrm>
            <a:off x="4447308" y="591344"/>
            <a:ext cx="6906491" cy="5585619"/>
          </a:xfrm>
        </p:spPr>
        <p:txBody>
          <a:bodyPr anchor="ctr">
            <a:normAutofit/>
          </a:bodyPr>
          <a:lstStyle/>
          <a:p>
            <a:r>
              <a:rPr lang="en-US"/>
              <a:t>It is used to describe the process of standardizing or sealing data to bring it into a consistent range or distribution. It is a common technique used in various fields, including statistics, data analysis, machine learning and database management. The main goal of normalization is to eliminate or reduce data redundancy and improve data integrity.</a:t>
            </a:r>
            <a:endParaRPr lang="en-CA" dirty="0"/>
          </a:p>
        </p:txBody>
      </p:sp>
    </p:spTree>
    <p:extLst>
      <p:ext uri="{BB962C8B-B14F-4D97-AF65-F5344CB8AC3E}">
        <p14:creationId xmlns:p14="http://schemas.microsoft.com/office/powerpoint/2010/main" val="326695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4" descr="Colourful rulers and protractors">
            <a:extLst>
              <a:ext uri="{FF2B5EF4-FFF2-40B4-BE49-F238E27FC236}">
                <a16:creationId xmlns:a16="http://schemas.microsoft.com/office/drawing/2014/main" id="{B11514F2-4DFD-48D3-2459-4FDA974A0DB9}"/>
              </a:ext>
            </a:extLst>
          </p:cNvPr>
          <p:cNvPicPr>
            <a:picLocks noChangeAspect="1"/>
          </p:cNvPicPr>
          <p:nvPr/>
        </p:nvPicPr>
        <p:blipFill rotWithShape="1">
          <a:blip r:embed="rId2"/>
          <a:srcRect t="2358" b="13055"/>
          <a:stretch/>
        </p:blipFill>
        <p:spPr>
          <a:xfrm>
            <a:off x="1" y="1"/>
            <a:ext cx="12192000" cy="6857999"/>
          </a:xfrm>
          <a:prstGeom prst="rect">
            <a:avLst/>
          </a:prstGeom>
        </p:spPr>
      </p:pic>
      <p:sp useBgFill="1">
        <p:nvSpPr>
          <p:cNvPr id="17" name="Freeform: Shape 10">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899" y="609600"/>
            <a:ext cx="5372101"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99DFCA5-C28C-CB0F-7AAF-55321D613A0D}"/>
              </a:ext>
            </a:extLst>
          </p:cNvPr>
          <p:cNvSpPr>
            <a:spLocks noGrp="1"/>
          </p:cNvSpPr>
          <p:nvPr>
            <p:ph type="title"/>
          </p:nvPr>
        </p:nvSpPr>
        <p:spPr>
          <a:xfrm>
            <a:off x="1037809" y="1071350"/>
            <a:ext cx="4775162" cy="1339382"/>
          </a:xfrm>
        </p:spPr>
        <p:txBody>
          <a:bodyPr>
            <a:normAutofit/>
          </a:bodyPr>
          <a:lstStyle/>
          <a:p>
            <a:pPr algn="ctr"/>
            <a:r>
              <a:rPr lang="en-CA" sz="3600"/>
              <a:t>MINI- MAX SCALER </a:t>
            </a:r>
          </a:p>
        </p:txBody>
      </p:sp>
      <p:sp>
        <p:nvSpPr>
          <p:cNvPr id="18"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64666" y="399531"/>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25F34A-2844-7726-05F4-6F03CFAB7BEF}"/>
              </a:ext>
            </a:extLst>
          </p:cNvPr>
          <p:cNvSpPr>
            <a:spLocks noGrp="1"/>
          </p:cNvSpPr>
          <p:nvPr>
            <p:ph idx="1"/>
          </p:nvPr>
        </p:nvSpPr>
        <p:spPr>
          <a:xfrm>
            <a:off x="1189319" y="2547257"/>
            <a:ext cx="4458446" cy="3109740"/>
          </a:xfrm>
        </p:spPr>
        <p:txBody>
          <a:bodyPr anchor="ctr">
            <a:normAutofit/>
          </a:bodyPr>
          <a:lstStyle/>
          <a:p>
            <a:r>
              <a:rPr lang="en-CA" sz="1900"/>
              <a:t>It is used to scale numerical features to a specific range, typically between 0 and 1. It means that minimum value of the feature to 0 and the maximum value to 1, and all other data points are scaled proportionally between 0 and 1. It is used in machine learning and data analysis to transform numerical features in a dataset.</a:t>
            </a:r>
          </a:p>
          <a:p>
            <a:r>
              <a:rPr lang="en-CA" sz="1900"/>
              <a:t>Mini-Max scaling is also known as mini-max normalization. </a:t>
            </a:r>
          </a:p>
          <a:p>
            <a:endParaRPr lang="en-CA" sz="1900"/>
          </a:p>
        </p:txBody>
      </p:sp>
    </p:spTree>
    <p:extLst>
      <p:ext uri="{BB962C8B-B14F-4D97-AF65-F5344CB8AC3E}">
        <p14:creationId xmlns:p14="http://schemas.microsoft.com/office/powerpoint/2010/main" val="1541966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2D1EE5B-C1A1-4450-C21E-1296E3EA102B}"/>
              </a:ext>
            </a:extLst>
          </p:cNvPr>
          <p:cNvPicPr>
            <a:picLocks noChangeAspect="1"/>
          </p:cNvPicPr>
          <p:nvPr/>
        </p:nvPicPr>
        <p:blipFill rotWithShape="1">
          <a:blip r:embed="rId2">
            <a:alphaModFix amt="50000"/>
          </a:blip>
          <a:srcRect l="3111" r="1" b="1"/>
          <a:stretch/>
        </p:blipFill>
        <p:spPr>
          <a:xfrm>
            <a:off x="20" y="1"/>
            <a:ext cx="12191980" cy="6857999"/>
          </a:xfrm>
          <a:prstGeom prst="rect">
            <a:avLst/>
          </a:prstGeom>
        </p:spPr>
      </p:pic>
      <p:sp>
        <p:nvSpPr>
          <p:cNvPr id="2" name="Title 1">
            <a:extLst>
              <a:ext uri="{FF2B5EF4-FFF2-40B4-BE49-F238E27FC236}">
                <a16:creationId xmlns:a16="http://schemas.microsoft.com/office/drawing/2014/main" id="{28463C56-8E13-F567-B81C-DBD58B8537A7}"/>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MODELS IMPLEMENTATION AND EVALUATION</a:t>
            </a:r>
          </a:p>
        </p:txBody>
      </p:sp>
    </p:spTree>
    <p:extLst>
      <p:ext uri="{BB962C8B-B14F-4D97-AF65-F5344CB8AC3E}">
        <p14:creationId xmlns:p14="http://schemas.microsoft.com/office/powerpoint/2010/main" val="156893968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lex maths formulae on a blackboard">
            <a:extLst>
              <a:ext uri="{FF2B5EF4-FFF2-40B4-BE49-F238E27FC236}">
                <a16:creationId xmlns:a16="http://schemas.microsoft.com/office/drawing/2014/main" id="{F9DA321C-A099-CB78-0A82-153DED7A93AD}"/>
              </a:ext>
            </a:extLst>
          </p:cNvPr>
          <p:cNvPicPr>
            <a:picLocks noChangeAspect="1"/>
          </p:cNvPicPr>
          <p:nvPr/>
        </p:nvPicPr>
        <p:blipFill rotWithShape="1">
          <a:blip r:embed="rId2">
            <a:alphaModFix amt="35000"/>
          </a:blip>
          <a:srcRect t="18208" b="4737"/>
          <a:stretch/>
        </p:blipFill>
        <p:spPr>
          <a:xfrm>
            <a:off x="20" y="10"/>
            <a:ext cx="12191980" cy="6857990"/>
          </a:xfrm>
          <a:prstGeom prst="rect">
            <a:avLst/>
          </a:prstGeom>
        </p:spPr>
      </p:pic>
      <p:sp>
        <p:nvSpPr>
          <p:cNvPr id="2" name="Title 1">
            <a:extLst>
              <a:ext uri="{FF2B5EF4-FFF2-40B4-BE49-F238E27FC236}">
                <a16:creationId xmlns:a16="http://schemas.microsoft.com/office/drawing/2014/main" id="{932E92A5-E87E-2156-BE59-2680E7DE8D84}"/>
              </a:ext>
            </a:extLst>
          </p:cNvPr>
          <p:cNvSpPr>
            <a:spLocks noGrp="1"/>
          </p:cNvSpPr>
          <p:nvPr>
            <p:ph type="title"/>
          </p:nvPr>
        </p:nvSpPr>
        <p:spPr>
          <a:xfrm>
            <a:off x="838200" y="365125"/>
            <a:ext cx="10515600" cy="1325563"/>
          </a:xfrm>
        </p:spPr>
        <p:txBody>
          <a:bodyPr>
            <a:normAutofit/>
          </a:bodyPr>
          <a:lstStyle/>
          <a:p>
            <a:r>
              <a:rPr lang="en-CA">
                <a:solidFill>
                  <a:srgbClr val="FFFFFF"/>
                </a:solidFill>
              </a:rPr>
              <a:t>K-NN (k-nearest Neighbors)</a:t>
            </a:r>
          </a:p>
        </p:txBody>
      </p:sp>
      <p:sp>
        <p:nvSpPr>
          <p:cNvPr id="3" name="Content Placeholder 2">
            <a:extLst>
              <a:ext uri="{FF2B5EF4-FFF2-40B4-BE49-F238E27FC236}">
                <a16:creationId xmlns:a16="http://schemas.microsoft.com/office/drawing/2014/main" id="{AB1BBAC7-F01B-2576-7C35-0E9F1F9F3A84}"/>
              </a:ext>
            </a:extLst>
          </p:cNvPr>
          <p:cNvSpPr>
            <a:spLocks noGrp="1"/>
          </p:cNvSpPr>
          <p:nvPr>
            <p:ph idx="1"/>
          </p:nvPr>
        </p:nvSpPr>
        <p:spPr>
          <a:xfrm>
            <a:off x="838200" y="1825625"/>
            <a:ext cx="10515600" cy="4351338"/>
          </a:xfrm>
        </p:spPr>
        <p:txBody>
          <a:bodyPr>
            <a:normAutofit/>
          </a:bodyPr>
          <a:lstStyle/>
          <a:p>
            <a:r>
              <a:rPr lang="en-US">
                <a:solidFill>
                  <a:srgbClr val="FFFFFF"/>
                </a:solidFill>
              </a:rPr>
              <a:t>KNN is a machine learning algorithm that's used for classification and regression. It's based on the idea of feature similarity. It's a non-parametric and lazy learning algorithm, which means that it doesn't make any assumptions about the underlying distribution of the data and only learns from the training examples when it's needed. The KNN algorithm works by finding the K nearest neighbors to a given data point and then using their labels to predict the label of the new data point. The value of K is chosen by the user and determines the number of neighbors that are used to make the prediction. The KNN algorithm is simple to implement and can be used for both classification and regression tasks.</a:t>
            </a:r>
            <a:endParaRPr lang="en-CA">
              <a:solidFill>
                <a:srgbClr val="FFFFFF"/>
              </a:solidFill>
            </a:endParaRPr>
          </a:p>
        </p:txBody>
      </p:sp>
    </p:spTree>
    <p:extLst>
      <p:ext uri="{BB962C8B-B14F-4D97-AF65-F5344CB8AC3E}">
        <p14:creationId xmlns:p14="http://schemas.microsoft.com/office/powerpoint/2010/main" val="2898752243"/>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A network formed by white dots">
            <a:extLst>
              <a:ext uri="{FF2B5EF4-FFF2-40B4-BE49-F238E27FC236}">
                <a16:creationId xmlns:a16="http://schemas.microsoft.com/office/drawing/2014/main" id="{E0A5D250-6092-999E-8809-0B112055F317}"/>
              </a:ext>
            </a:extLst>
          </p:cNvPr>
          <p:cNvPicPr>
            <a:picLocks noChangeAspect="1"/>
          </p:cNvPicPr>
          <p:nvPr/>
        </p:nvPicPr>
        <p:blipFill rotWithShape="1">
          <a:blip r:embed="rId2">
            <a:duotone>
              <a:prstClr val="black"/>
              <a:schemeClr val="tx2">
                <a:tint val="45000"/>
                <a:satMod val="400000"/>
              </a:schemeClr>
            </a:duotone>
            <a:alphaModFix amt="25000"/>
          </a:blip>
          <a:srcRect t="8749" b="18199"/>
          <a:stretch/>
        </p:blipFill>
        <p:spPr>
          <a:xfrm>
            <a:off x="20" y="10"/>
            <a:ext cx="12191980" cy="6857990"/>
          </a:xfrm>
          <a:prstGeom prst="rect">
            <a:avLst/>
          </a:prstGeom>
        </p:spPr>
      </p:pic>
      <p:sp>
        <p:nvSpPr>
          <p:cNvPr id="2" name="Title 1">
            <a:extLst>
              <a:ext uri="{FF2B5EF4-FFF2-40B4-BE49-F238E27FC236}">
                <a16:creationId xmlns:a16="http://schemas.microsoft.com/office/drawing/2014/main" id="{8593448F-189A-501A-53FA-CEA912EC30B3}"/>
              </a:ext>
            </a:extLst>
          </p:cNvPr>
          <p:cNvSpPr>
            <a:spLocks noGrp="1"/>
          </p:cNvSpPr>
          <p:nvPr>
            <p:ph type="title"/>
          </p:nvPr>
        </p:nvSpPr>
        <p:spPr>
          <a:xfrm>
            <a:off x="838200" y="365125"/>
            <a:ext cx="10515600" cy="1325563"/>
          </a:xfrm>
        </p:spPr>
        <p:txBody>
          <a:bodyPr>
            <a:normAutofit/>
          </a:bodyPr>
          <a:lstStyle/>
          <a:p>
            <a:r>
              <a:rPr lang="en-CA"/>
              <a:t>DECISION TREE </a:t>
            </a:r>
            <a:endParaRPr lang="en-CA" dirty="0"/>
          </a:p>
        </p:txBody>
      </p:sp>
      <p:sp>
        <p:nvSpPr>
          <p:cNvPr id="3" name="Content Placeholder 2">
            <a:extLst>
              <a:ext uri="{FF2B5EF4-FFF2-40B4-BE49-F238E27FC236}">
                <a16:creationId xmlns:a16="http://schemas.microsoft.com/office/drawing/2014/main" id="{8B3CE280-4B5A-A429-29CB-DB875156D9B1}"/>
              </a:ext>
            </a:extLst>
          </p:cNvPr>
          <p:cNvSpPr>
            <a:spLocks noGrp="1"/>
          </p:cNvSpPr>
          <p:nvPr>
            <p:ph idx="1"/>
          </p:nvPr>
        </p:nvSpPr>
        <p:spPr>
          <a:xfrm>
            <a:off x="838200" y="1825625"/>
            <a:ext cx="10515600" cy="4351338"/>
          </a:xfrm>
        </p:spPr>
        <p:txBody>
          <a:bodyPr>
            <a:normAutofit/>
          </a:bodyPr>
          <a:lstStyle/>
          <a:p>
            <a:r>
              <a:rPr lang="en-US" sz="1800"/>
              <a:t>Decision tree is a machine learning algorithm used for classification and regression. It's a tree-like model where each node represents a feature or attribute, and each branch represents a decision or a rule. The algorithm works by recursively splitting the data based on the most significant feature, creating a tree-like structure. The goal is to create a tree that's as small as possible while still accurately predicting the outcome. Decision trees are easy to understand and interpret, making them useful for decision-making tasks. They can handle both categorical and numerical data, and they can be used for both binary and multi-class classification </a:t>
            </a:r>
            <a:r>
              <a:rPr lang="en-US" sz="1800" err="1"/>
              <a:t>tasks.Decision</a:t>
            </a:r>
            <a:r>
              <a:rPr lang="en-US" sz="1800"/>
              <a:t> trees can be used for both supervised and unsupervised learning tasks. In supervised learning, the algorithm learns from labeled data, while in unsupervised learning, the algorithm learns from unlabeled data. Decision trees can also be used for feature selection, where the most important features are selected based on their ability to split the data and improve the accuracy of the </a:t>
            </a:r>
            <a:r>
              <a:rPr lang="en-US" sz="1800" err="1"/>
              <a:t>model.One</a:t>
            </a:r>
            <a:r>
              <a:rPr lang="en-US" sz="1800"/>
              <a:t> of the advantages of decision trees is that they can handle both continuous and discrete data, making them useful for a wide range of applications. They're also easy to interpret and explain, making them useful for decision-making tasks. However, decision trees can be prone to overfitting, where the model is too complex and fits the training data too closely, which can lead to poor generalization performance on new data. To avoid overfitting, techniques like pruning and regularization can be used to simplify the model and improve its generalization performance.</a:t>
            </a:r>
            <a:endParaRPr lang="en-CA" sz="1800"/>
          </a:p>
        </p:txBody>
      </p:sp>
    </p:spTree>
    <p:extLst>
      <p:ext uri="{BB962C8B-B14F-4D97-AF65-F5344CB8AC3E}">
        <p14:creationId xmlns:p14="http://schemas.microsoft.com/office/powerpoint/2010/main" val="953449594"/>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345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FE23D44D-4F6A-29B7-2F2C-05A25A74A22B}"/>
              </a:ext>
            </a:extLst>
          </p:cNvPr>
          <p:cNvPicPr>
            <a:picLocks noGrp="1" noChangeAspect="1"/>
          </p:cNvPicPr>
          <p:nvPr>
            <p:ph idx="1"/>
          </p:nvPr>
        </p:nvPicPr>
        <p:blipFill>
          <a:blip r:embed="rId2"/>
          <a:stretch>
            <a:fillRect/>
          </a:stretch>
        </p:blipFill>
        <p:spPr>
          <a:xfrm>
            <a:off x="1826983" y="643467"/>
            <a:ext cx="8538034" cy="5571066"/>
          </a:xfrm>
          <a:prstGeom prst="rect">
            <a:avLst/>
          </a:prstGeom>
        </p:spPr>
      </p:pic>
    </p:spTree>
    <p:extLst>
      <p:ext uri="{BB962C8B-B14F-4D97-AF65-F5344CB8AC3E}">
        <p14:creationId xmlns:p14="http://schemas.microsoft.com/office/powerpoint/2010/main" val="9817666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White bulbs with a yellow one standing out">
            <a:extLst>
              <a:ext uri="{FF2B5EF4-FFF2-40B4-BE49-F238E27FC236}">
                <a16:creationId xmlns:a16="http://schemas.microsoft.com/office/drawing/2014/main" id="{5295FEDE-4FF6-4C18-849F-789E7E514A0F}"/>
              </a:ext>
            </a:extLst>
          </p:cNvPr>
          <p:cNvPicPr>
            <a:picLocks noChangeAspect="1"/>
          </p:cNvPicPr>
          <p:nvPr/>
        </p:nvPicPr>
        <p:blipFill rotWithShape="1">
          <a:blip r:embed="rId2">
            <a:duotone>
              <a:prstClr val="black"/>
              <a:schemeClr val="tx2">
                <a:tint val="45000"/>
                <a:satMod val="400000"/>
              </a:schemeClr>
            </a:duotone>
            <a:alphaModFix amt="25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8EB1209D-15DE-FDE1-6879-876E485C01C5}"/>
              </a:ext>
            </a:extLst>
          </p:cNvPr>
          <p:cNvSpPr>
            <a:spLocks noGrp="1"/>
          </p:cNvSpPr>
          <p:nvPr>
            <p:ph type="title"/>
          </p:nvPr>
        </p:nvSpPr>
        <p:spPr>
          <a:xfrm>
            <a:off x="838200" y="365125"/>
            <a:ext cx="10515600" cy="1325563"/>
          </a:xfrm>
        </p:spPr>
        <p:txBody>
          <a:bodyPr>
            <a:normAutofit/>
          </a:bodyPr>
          <a:lstStyle/>
          <a:p>
            <a:r>
              <a:rPr lang="en-CA" dirty="0"/>
              <a:t>CONCLUSION </a:t>
            </a:r>
          </a:p>
        </p:txBody>
      </p:sp>
      <p:sp>
        <p:nvSpPr>
          <p:cNvPr id="3" name="Content Placeholder 2">
            <a:extLst>
              <a:ext uri="{FF2B5EF4-FFF2-40B4-BE49-F238E27FC236}">
                <a16:creationId xmlns:a16="http://schemas.microsoft.com/office/drawing/2014/main" id="{46010E1C-2968-920F-4CC0-881D33B843D1}"/>
              </a:ext>
            </a:extLst>
          </p:cNvPr>
          <p:cNvSpPr>
            <a:spLocks noGrp="1"/>
          </p:cNvSpPr>
          <p:nvPr>
            <p:ph idx="1"/>
          </p:nvPr>
        </p:nvSpPr>
        <p:spPr>
          <a:xfrm>
            <a:off x="838200" y="1825625"/>
            <a:ext cx="10515600" cy="4351338"/>
          </a:xfrm>
        </p:spPr>
        <p:txBody>
          <a:bodyPr>
            <a:normAutofit/>
          </a:bodyPr>
          <a:lstStyle/>
          <a:p>
            <a:r>
              <a:rPr lang="en-US" dirty="0"/>
              <a:t>Overall, the integration of EDA and Data Modeling in the analysis of crime rate data has proven to be a powerful approach in understanding the complexities of criminal activities. The findings of this research provide valuable knowledge for developing evidence-based strategies, allocating resources efficiently, and fostering community-oriented approaches to crime prevention. While this study contributes to our understanding of crime trends in the specified region, it is essential to acknowledge the limitations of the data and the models used. As with any data analysis, the accuracy and effectiveness of the conclusions are contingent on data quality and the selected modeling techniques</a:t>
            </a:r>
            <a:endParaRPr lang="en-CA" dirty="0"/>
          </a:p>
        </p:txBody>
      </p:sp>
    </p:spTree>
    <p:extLst>
      <p:ext uri="{BB962C8B-B14F-4D97-AF65-F5344CB8AC3E}">
        <p14:creationId xmlns:p14="http://schemas.microsoft.com/office/powerpoint/2010/main" val="4055996781"/>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E2BA2BD9-7B54-4190-8F06-3EF3658A0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184F9D61-9303-40B4-9F7E-66A9B4EDC4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B997B5A-679C-E680-B4AF-CFC4AA0D5E3E}"/>
              </a:ext>
            </a:extLst>
          </p:cNvPr>
          <p:cNvPicPr>
            <a:picLocks noChangeAspect="1"/>
          </p:cNvPicPr>
          <p:nvPr/>
        </p:nvPicPr>
        <p:blipFill rotWithShape="1">
          <a:blip r:embed="rId2"/>
          <a:srcRect t="33255" b="6673"/>
          <a:stretch/>
        </p:blipFill>
        <p:spPr>
          <a:xfrm>
            <a:off x="-1" y="-1"/>
            <a:ext cx="11416413" cy="6858001"/>
          </a:xfrm>
          <a:prstGeom prst="rect">
            <a:avLst/>
          </a:prstGeom>
          <a:effectLst>
            <a:outerShdw blurRad="596900" dist="330200" dir="8820000" sx="87000" sy="87000" algn="ctr" rotWithShape="0">
              <a:srgbClr val="000000">
                <a:alpha val="29000"/>
              </a:srgbClr>
            </a:outerShdw>
          </a:effectLst>
        </p:spPr>
      </p:pic>
      <p:sp>
        <p:nvSpPr>
          <p:cNvPr id="12" name="Overlay">
            <a:extLst>
              <a:ext uri="{FF2B5EF4-FFF2-40B4-BE49-F238E27FC236}">
                <a16:creationId xmlns:a16="http://schemas.microsoft.com/office/drawing/2014/main" id="{648D746A-0359-4EAE-8CF9-062E28169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8714" y="258715"/>
            <a:ext cx="6858000" cy="6340569"/>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C27542-1A82-B64C-CBE0-386F07BE1436}"/>
              </a:ext>
            </a:extLst>
          </p:cNvPr>
          <p:cNvSpPr>
            <a:spLocks noGrp="1"/>
          </p:cNvSpPr>
          <p:nvPr>
            <p:ph type="title"/>
          </p:nvPr>
        </p:nvSpPr>
        <p:spPr>
          <a:xfrm>
            <a:off x="589558" y="1948171"/>
            <a:ext cx="4501057" cy="2661313"/>
          </a:xfrm>
        </p:spPr>
        <p:txBody>
          <a:bodyPr vert="horz" lIns="91440" tIns="45720" rIns="91440" bIns="45720" rtlCol="0" anchor="b">
            <a:normAutofit/>
          </a:bodyPr>
          <a:lstStyle/>
          <a:p>
            <a:r>
              <a:rPr lang="en-US" sz="4800" dirty="0">
                <a:solidFill>
                  <a:srgbClr val="FFFFFF"/>
                </a:solidFill>
              </a:rPr>
              <a:t>THANKYOU</a:t>
            </a:r>
          </a:p>
        </p:txBody>
      </p:sp>
    </p:spTree>
    <p:extLst>
      <p:ext uri="{BB962C8B-B14F-4D97-AF65-F5344CB8AC3E}">
        <p14:creationId xmlns:p14="http://schemas.microsoft.com/office/powerpoint/2010/main" val="3309014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DEFA7C-606B-0F78-D32F-8D1F50495BC2}"/>
              </a:ext>
            </a:extLst>
          </p:cNvPr>
          <p:cNvSpPr>
            <a:spLocks noGrp="1"/>
          </p:cNvSpPr>
          <p:nvPr>
            <p:ph type="title"/>
          </p:nvPr>
        </p:nvSpPr>
        <p:spPr>
          <a:xfrm>
            <a:off x="761800" y="762001"/>
            <a:ext cx="5334197" cy="1708242"/>
          </a:xfrm>
        </p:spPr>
        <p:txBody>
          <a:bodyPr anchor="ctr">
            <a:normAutofit/>
          </a:bodyPr>
          <a:lstStyle/>
          <a:p>
            <a:r>
              <a:rPr lang="en-CA" sz="4000"/>
              <a:t>Crime rate  Analysis</a:t>
            </a:r>
          </a:p>
        </p:txBody>
      </p:sp>
      <p:sp>
        <p:nvSpPr>
          <p:cNvPr id="3" name="Content Placeholder 2">
            <a:extLst>
              <a:ext uri="{FF2B5EF4-FFF2-40B4-BE49-F238E27FC236}">
                <a16:creationId xmlns:a16="http://schemas.microsoft.com/office/drawing/2014/main" id="{A97C64B1-F4A1-F843-C2BE-B3400FFEDD79}"/>
              </a:ext>
            </a:extLst>
          </p:cNvPr>
          <p:cNvSpPr>
            <a:spLocks noGrp="1"/>
          </p:cNvSpPr>
          <p:nvPr>
            <p:ph idx="1"/>
          </p:nvPr>
        </p:nvSpPr>
        <p:spPr>
          <a:xfrm>
            <a:off x="761800" y="2470244"/>
            <a:ext cx="5334197" cy="3769835"/>
          </a:xfrm>
        </p:spPr>
        <p:txBody>
          <a:bodyPr anchor="ctr">
            <a:normAutofit/>
          </a:bodyPr>
          <a:lstStyle/>
          <a:p>
            <a:r>
              <a:rPr lang="en-US" sz="1400"/>
              <a:t>This study examines the trends in crime rate from the year 2001 to the present day, aiming to shed light on the evolving patterns of criminal activities over the past two decades. </a:t>
            </a:r>
          </a:p>
          <a:p>
            <a:r>
              <a:rPr lang="en-US" sz="1400"/>
              <a:t>The primary objective is to analyze and interpret the data to gain insights into the fluctuations and long-term changes in criminal incidents during this period. The data utilized in this research comprise official crime statistics collected from various law enforcement agencies and relevant government sources.</a:t>
            </a:r>
          </a:p>
          <a:p>
            <a:r>
              <a:rPr lang="en-US" sz="1400"/>
              <a:t> The study adopts a quantitative approach, employing statistical methods and data visualization techniques to explore the crime rate trends across different categories of offenses, such as violent crimes, property crimes, and white-collar crimes.</a:t>
            </a:r>
          </a:p>
          <a:p>
            <a:r>
              <a:rPr lang="en-US" sz="1400"/>
              <a:t> The findings of this study reveal notable shifts in crime rates over the years, highlighting significant variations in crime patterns across regions and crime types. By examining the factors that might have contributed to these changes, this study aims to provide a deeper understanding of the complexities surrounding crime dynamics.</a:t>
            </a:r>
            <a:endParaRPr lang="en-CA" sz="1400"/>
          </a:p>
        </p:txBody>
      </p:sp>
      <p:pic>
        <p:nvPicPr>
          <p:cNvPr id="12" name="Picture 4" descr="Autoradiogram on white paper">
            <a:extLst>
              <a:ext uri="{FF2B5EF4-FFF2-40B4-BE49-F238E27FC236}">
                <a16:creationId xmlns:a16="http://schemas.microsoft.com/office/drawing/2014/main" id="{CACC4587-AB8A-37C8-F071-F0ADD1D6A782}"/>
              </a:ext>
            </a:extLst>
          </p:cNvPr>
          <p:cNvPicPr>
            <a:picLocks noChangeAspect="1"/>
          </p:cNvPicPr>
          <p:nvPr/>
        </p:nvPicPr>
        <p:blipFill rotWithShape="1">
          <a:blip r:embed="rId2"/>
          <a:srcRect l="25056" r="16700"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561836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89126B-8E54-BB09-7ACD-B9285E50CEE5}"/>
              </a:ext>
            </a:extLst>
          </p:cNvPr>
          <p:cNvSpPr>
            <a:spLocks noGrp="1"/>
          </p:cNvSpPr>
          <p:nvPr>
            <p:ph type="title"/>
          </p:nvPr>
        </p:nvSpPr>
        <p:spPr>
          <a:xfrm>
            <a:off x="761800" y="762001"/>
            <a:ext cx="5334197" cy="1708242"/>
          </a:xfrm>
        </p:spPr>
        <p:txBody>
          <a:bodyPr anchor="ctr">
            <a:normAutofit/>
          </a:bodyPr>
          <a:lstStyle/>
          <a:p>
            <a:r>
              <a:rPr lang="en-CA" sz="4000"/>
              <a:t>Objectives </a:t>
            </a:r>
          </a:p>
        </p:txBody>
      </p:sp>
      <p:sp>
        <p:nvSpPr>
          <p:cNvPr id="3" name="Content Placeholder 2">
            <a:extLst>
              <a:ext uri="{FF2B5EF4-FFF2-40B4-BE49-F238E27FC236}">
                <a16:creationId xmlns:a16="http://schemas.microsoft.com/office/drawing/2014/main" id="{3CC5AD04-650F-5E4C-B681-3B825AD53EC4}"/>
              </a:ext>
            </a:extLst>
          </p:cNvPr>
          <p:cNvSpPr>
            <a:spLocks noGrp="1"/>
          </p:cNvSpPr>
          <p:nvPr>
            <p:ph idx="1"/>
          </p:nvPr>
        </p:nvSpPr>
        <p:spPr>
          <a:xfrm>
            <a:off x="761800" y="2470244"/>
            <a:ext cx="5334197" cy="3769835"/>
          </a:xfrm>
        </p:spPr>
        <p:txBody>
          <a:bodyPr anchor="ctr">
            <a:normAutofit/>
          </a:bodyPr>
          <a:lstStyle/>
          <a:p>
            <a:r>
              <a:rPr lang="en-US" sz="2000"/>
              <a:t>In this project we are looking to analyze the different disabilities estimates. We would find the growing field that utilizes advanced data analytics and machine learning techniques to extract valuable insights from the crime’s data and enhance public security</a:t>
            </a:r>
            <a:endParaRPr lang="en-CA" sz="2000"/>
          </a:p>
        </p:txBody>
      </p:sp>
      <p:pic>
        <p:nvPicPr>
          <p:cNvPr id="5" name="Picture 4" descr="Digital financial graph">
            <a:extLst>
              <a:ext uri="{FF2B5EF4-FFF2-40B4-BE49-F238E27FC236}">
                <a16:creationId xmlns:a16="http://schemas.microsoft.com/office/drawing/2014/main" id="{2670617B-A990-9B35-0177-CD1C12E58ECA}"/>
              </a:ext>
            </a:extLst>
          </p:cNvPr>
          <p:cNvPicPr>
            <a:picLocks noChangeAspect="1"/>
          </p:cNvPicPr>
          <p:nvPr/>
        </p:nvPicPr>
        <p:blipFill rotWithShape="1">
          <a:blip r:embed="rId2"/>
          <a:srcRect l="35802" r="20515"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324408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65C0385-5E30-4D2E-AF9F-4639659D3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rogramming data on computer monitor">
            <a:extLst>
              <a:ext uri="{FF2B5EF4-FFF2-40B4-BE49-F238E27FC236}">
                <a16:creationId xmlns:a16="http://schemas.microsoft.com/office/drawing/2014/main" id="{6D2763C1-E1B1-8D65-8E07-4B3421AD5EA3}"/>
              </a:ext>
            </a:extLst>
          </p:cNvPr>
          <p:cNvPicPr>
            <a:picLocks noChangeAspect="1"/>
          </p:cNvPicPr>
          <p:nvPr/>
        </p:nvPicPr>
        <p:blipFill rotWithShape="1">
          <a:blip r:embed="rId2"/>
          <a:srcRect l="15716" r="5774" b="2"/>
          <a:stretch/>
        </p:blipFill>
        <p:spPr>
          <a:xfrm>
            <a:off x="20" y="1666568"/>
            <a:ext cx="6106195" cy="5191432"/>
          </a:xfrm>
          <a:prstGeom prst="rect">
            <a:avLst/>
          </a:prstGeom>
        </p:spPr>
      </p:pic>
      <p:sp useBgFill="1">
        <p:nvSpPr>
          <p:cNvPr id="11" name="Rectangle 10">
            <a:extLst>
              <a:ext uri="{FF2B5EF4-FFF2-40B4-BE49-F238E27FC236}">
                <a16:creationId xmlns:a16="http://schemas.microsoft.com/office/drawing/2014/main" id="{E335820B-3A29-42C5-AA8D-10ECA43CD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1729117"/>
          </a:xfrm>
          <a:prstGeom prst="rect">
            <a:avLst/>
          </a:prstGeom>
          <a:ln>
            <a:noFill/>
          </a:ln>
          <a:effectLst>
            <a:outerShdw blurRad="368300" dist="101600" dir="546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A88255-7B72-B8E0-101F-9CABDAA4C85A}"/>
              </a:ext>
            </a:extLst>
          </p:cNvPr>
          <p:cNvSpPr>
            <a:spLocks noGrp="1"/>
          </p:cNvSpPr>
          <p:nvPr>
            <p:ph type="title"/>
          </p:nvPr>
        </p:nvSpPr>
        <p:spPr>
          <a:xfrm>
            <a:off x="761801" y="352766"/>
            <a:ext cx="10591999" cy="1023584"/>
          </a:xfrm>
        </p:spPr>
        <p:txBody>
          <a:bodyPr>
            <a:normAutofit/>
          </a:bodyPr>
          <a:lstStyle/>
          <a:p>
            <a:r>
              <a:rPr lang="en-CA" sz="4000"/>
              <a:t>Regarding the dataset </a:t>
            </a:r>
          </a:p>
        </p:txBody>
      </p:sp>
      <p:sp>
        <p:nvSpPr>
          <p:cNvPr id="3" name="Content Placeholder 2">
            <a:extLst>
              <a:ext uri="{FF2B5EF4-FFF2-40B4-BE49-F238E27FC236}">
                <a16:creationId xmlns:a16="http://schemas.microsoft.com/office/drawing/2014/main" id="{79FCFC86-B5A1-3197-2030-3667F537E884}"/>
              </a:ext>
            </a:extLst>
          </p:cNvPr>
          <p:cNvSpPr>
            <a:spLocks noGrp="1"/>
          </p:cNvSpPr>
          <p:nvPr>
            <p:ph idx="1"/>
          </p:nvPr>
        </p:nvSpPr>
        <p:spPr>
          <a:xfrm>
            <a:off x="6803408" y="2249766"/>
            <a:ext cx="4550391" cy="4070303"/>
          </a:xfrm>
        </p:spPr>
        <p:txBody>
          <a:bodyPr anchor="ctr">
            <a:normAutofit/>
          </a:bodyPr>
          <a:lstStyle/>
          <a:p>
            <a:r>
              <a:rPr lang="en-CA" sz="2000"/>
              <a:t>The dataset is about Crime rates</a:t>
            </a:r>
          </a:p>
          <a:p>
            <a:r>
              <a:rPr lang="en-CA" sz="2000"/>
              <a:t>This dataset gives details of all crime rate.</a:t>
            </a:r>
            <a:r>
              <a:rPr lang="en-US" sz="2000"/>
              <a:t> The dataset used in this study encompasses crime rate statistics for a specific geographical area, covering the period from 2001 to the present. The data is sourced from reliable law enforcement and government databases and is structured to include information on different types of crimes, geographical locations, and timestamps.</a:t>
            </a:r>
          </a:p>
          <a:p>
            <a:r>
              <a:rPr lang="en-US" sz="2000"/>
              <a:t>Reference link:</a:t>
            </a:r>
          </a:p>
          <a:p>
            <a:endParaRPr lang="en-CA" sz="2000"/>
          </a:p>
        </p:txBody>
      </p:sp>
    </p:spTree>
    <p:extLst>
      <p:ext uri="{BB962C8B-B14F-4D97-AF65-F5344CB8AC3E}">
        <p14:creationId xmlns:p14="http://schemas.microsoft.com/office/powerpoint/2010/main" val="2981963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1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DB13A5-71BE-9583-38A4-2CFC3DE52F3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DATASET </a:t>
            </a:r>
          </a:p>
        </p:txBody>
      </p:sp>
      <p:pic>
        <p:nvPicPr>
          <p:cNvPr id="9" name="Content Placeholder 8">
            <a:extLst>
              <a:ext uri="{FF2B5EF4-FFF2-40B4-BE49-F238E27FC236}">
                <a16:creationId xmlns:a16="http://schemas.microsoft.com/office/drawing/2014/main" id="{1A1037D0-A26A-0497-DC74-F9766BE707FD}"/>
              </a:ext>
            </a:extLst>
          </p:cNvPr>
          <p:cNvPicPr>
            <a:picLocks noGrp="1" noChangeAspect="1"/>
          </p:cNvPicPr>
          <p:nvPr>
            <p:ph idx="1"/>
          </p:nvPr>
        </p:nvPicPr>
        <p:blipFill>
          <a:blip r:embed="rId2"/>
          <a:stretch>
            <a:fillRect/>
          </a:stretch>
        </p:blipFill>
        <p:spPr>
          <a:xfrm>
            <a:off x="643467" y="2113885"/>
            <a:ext cx="10905066" cy="3516882"/>
          </a:xfrm>
          <a:prstGeom prst="rect">
            <a:avLst/>
          </a:prstGeom>
        </p:spPr>
      </p:pic>
    </p:spTree>
    <p:extLst>
      <p:ext uri="{BB962C8B-B14F-4D97-AF65-F5344CB8AC3E}">
        <p14:creationId xmlns:p14="http://schemas.microsoft.com/office/powerpoint/2010/main" val="3970837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Box Packages">
            <a:extLst>
              <a:ext uri="{FF2B5EF4-FFF2-40B4-BE49-F238E27FC236}">
                <a16:creationId xmlns:a16="http://schemas.microsoft.com/office/drawing/2014/main" id="{4C357AF4-868F-CC35-E37D-50851833CAC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735210-A57D-F955-7978-E5DE9523B403}"/>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IMPORTING THE DATA</a:t>
            </a:r>
          </a:p>
        </p:txBody>
      </p:sp>
    </p:spTree>
    <p:extLst>
      <p:ext uri="{BB962C8B-B14F-4D97-AF65-F5344CB8AC3E}">
        <p14:creationId xmlns:p14="http://schemas.microsoft.com/office/powerpoint/2010/main" val="204709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04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9450DF83-D2F2-4FF0-1B70-76BDB05D1D27}"/>
              </a:ext>
            </a:extLst>
          </p:cNvPr>
          <p:cNvPicPr>
            <a:picLocks noGrp="1" noChangeAspect="1"/>
          </p:cNvPicPr>
          <p:nvPr>
            <p:ph idx="1"/>
          </p:nvPr>
        </p:nvPicPr>
        <p:blipFill>
          <a:blip r:embed="rId2"/>
          <a:stretch>
            <a:fillRect/>
          </a:stretch>
        </p:blipFill>
        <p:spPr>
          <a:xfrm>
            <a:off x="643467" y="770890"/>
            <a:ext cx="10905066" cy="5316220"/>
          </a:xfrm>
          <a:prstGeom prst="rect">
            <a:avLst/>
          </a:prstGeom>
        </p:spPr>
      </p:pic>
    </p:spTree>
    <p:extLst>
      <p:ext uri="{BB962C8B-B14F-4D97-AF65-F5344CB8AC3E}">
        <p14:creationId xmlns:p14="http://schemas.microsoft.com/office/powerpoint/2010/main" val="1895214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6" name="Group 9">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4" name="Freeform: Shape 13">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7" name="Group 10">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8" name="Freeform: Shape 11">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2A7DBAF1-9201-68C4-5939-7EF625B3D908}"/>
              </a:ext>
            </a:extLst>
          </p:cNvPr>
          <p:cNvSpPr>
            <a:spLocks noGrp="1"/>
          </p:cNvSpPr>
          <p:nvPr>
            <p:ph type="title"/>
          </p:nvPr>
        </p:nvSpPr>
        <p:spPr>
          <a:xfrm>
            <a:off x="838199" y="1120676"/>
            <a:ext cx="7021513" cy="2308324"/>
          </a:xfrm>
        </p:spPr>
        <p:txBody>
          <a:bodyPr vert="horz" lIns="91440" tIns="45720" rIns="91440" bIns="45720" rtlCol="0" anchor="b">
            <a:normAutofit/>
          </a:bodyPr>
          <a:lstStyle/>
          <a:p>
            <a:r>
              <a:rPr lang="en-US" sz="7200" kern="1200">
                <a:solidFill>
                  <a:schemeClr val="bg1"/>
                </a:solidFill>
                <a:latin typeface="+mj-lt"/>
                <a:ea typeface="+mj-ea"/>
                <a:cs typeface="+mj-cs"/>
              </a:rPr>
              <a:t>METHODOLOGY</a:t>
            </a:r>
          </a:p>
        </p:txBody>
      </p:sp>
    </p:spTree>
    <p:extLst>
      <p:ext uri="{BB962C8B-B14F-4D97-AF65-F5344CB8AC3E}">
        <p14:creationId xmlns:p14="http://schemas.microsoft.com/office/powerpoint/2010/main" val="12775037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TotalTime>
  <Words>1363</Words>
  <Application>Microsoft Office PowerPoint</Application>
  <PresentationFormat>Widescreen</PresentationFormat>
  <Paragraphs>64</Paragraphs>
  <Slides>27</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CAPSTONE PROJECT  Patient Disabilities: Machine learning for Crime rates</vt:lpstr>
      <vt:lpstr>CONTENT </vt:lpstr>
      <vt:lpstr>Crime rate  Analysis</vt:lpstr>
      <vt:lpstr>Objectives </vt:lpstr>
      <vt:lpstr>Regarding the dataset </vt:lpstr>
      <vt:lpstr>DATASET </vt:lpstr>
      <vt:lpstr>IMPORTING THE DATA</vt:lpstr>
      <vt:lpstr>PowerPoint Presentation</vt:lpstr>
      <vt:lpstr>METHODOLOGY</vt:lpstr>
      <vt:lpstr>METHODOLOGY</vt:lpstr>
      <vt:lpstr>DATA PREPROCESSING </vt:lpstr>
      <vt:lpstr>Exploratory Data Analysis (EDA)</vt:lpstr>
      <vt:lpstr>DATA MODELING </vt:lpstr>
      <vt:lpstr>DATA CLEANING </vt:lpstr>
      <vt:lpstr>PowerPoint Presentation</vt:lpstr>
      <vt:lpstr>PowerPoint Presentation</vt:lpstr>
      <vt:lpstr>Libraries that are used </vt:lpstr>
      <vt:lpstr>GRAPHICAL REPRESENTATION</vt:lpstr>
      <vt:lpstr>PowerPoint Presentation</vt:lpstr>
      <vt:lpstr>NORMALIZATION</vt:lpstr>
      <vt:lpstr>MINI- MAX SCALER </vt:lpstr>
      <vt:lpstr>MODELS IMPLEMENTATION AND EVALUATION</vt:lpstr>
      <vt:lpstr>K-NN (k-nearest Neighbors)</vt:lpstr>
      <vt:lpstr>DECISION TREE </vt:lpstr>
      <vt:lpstr>PowerPoint Presentation</vt:lpstr>
      <vt:lpstr>CONCLUSION </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Patient Disabilities: Machine learning for Crime rates</dc:title>
  <dc:creator>Komal Komal</dc:creator>
  <cp:lastModifiedBy>Komal Komal</cp:lastModifiedBy>
  <cp:revision>1</cp:revision>
  <dcterms:created xsi:type="dcterms:W3CDTF">2023-08-09T02:55:27Z</dcterms:created>
  <dcterms:modified xsi:type="dcterms:W3CDTF">2023-08-09T06:06:39Z</dcterms:modified>
</cp:coreProperties>
</file>